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4" r:id="rId1"/>
  </p:sldMasterIdLst>
  <p:sldIdLst>
    <p:sldId id="328" r:id="rId2"/>
    <p:sldId id="327" r:id="rId3"/>
    <p:sldId id="329" r:id="rId4"/>
    <p:sldId id="331" r:id="rId5"/>
    <p:sldId id="323" r:id="rId6"/>
    <p:sldId id="256" r:id="rId7"/>
    <p:sldId id="271" r:id="rId8"/>
    <p:sldId id="284" r:id="rId9"/>
    <p:sldId id="285" r:id="rId10"/>
    <p:sldId id="298" r:id="rId11"/>
    <p:sldId id="316" r:id="rId12"/>
    <p:sldId id="318" r:id="rId13"/>
    <p:sldId id="319" r:id="rId14"/>
    <p:sldId id="320" r:id="rId15"/>
    <p:sldId id="324" r:id="rId16"/>
    <p:sldId id="321" r:id="rId17"/>
    <p:sldId id="326" r:id="rId18"/>
    <p:sldId id="325" r:id="rId19"/>
    <p:sldId id="322" r:id="rId20"/>
    <p:sldId id="332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 varScale="1">
        <p:scale>
          <a:sx n="122" d="100"/>
          <a:sy n="122" d="100"/>
        </p:scale>
        <p:origin x="-131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FA03F31F-7167-444C-8585-D9BCF4A6766B}" type="datetimeFigureOut">
              <a:rPr lang="en-US" smtClean="0"/>
              <a:t>8/14/2013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4E9E74BC-99F0-46DF-BE39-197A7D66649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A03F31F-7167-444C-8585-D9BCF4A6766B}" type="datetimeFigureOut">
              <a:rPr lang="en-US" smtClean="0"/>
              <a:t>8/14/2013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E9E74BC-99F0-46DF-BE39-197A7D66649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A03F31F-7167-444C-8585-D9BCF4A6766B}" type="datetimeFigureOut">
              <a:rPr lang="en-US" smtClean="0"/>
              <a:t>8/14/2013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E9E74BC-99F0-46DF-BE39-197A7D66649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3F31F-7167-444C-8585-D9BCF4A6766B}" type="datetimeFigureOut">
              <a:rPr lang="en-US" smtClean="0"/>
              <a:t>8/14/2013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E74BC-99F0-46DF-BE39-197A7D6664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00047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A03F31F-7167-444C-8585-D9BCF4A6766B}" type="datetimeFigureOut">
              <a:rPr lang="en-US" smtClean="0"/>
              <a:t>8/14/2013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E9E74BC-99F0-46DF-BE39-197A7D666492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A03F31F-7167-444C-8585-D9BCF4A6766B}" type="datetimeFigureOut">
              <a:rPr lang="en-US" smtClean="0"/>
              <a:t>8/14/2013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E9E74BC-99F0-46DF-BE39-197A7D666492}" type="slidenum">
              <a:rPr lang="en-US" smtClean="0"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A03F31F-7167-444C-8585-D9BCF4A6766B}" type="datetimeFigureOut">
              <a:rPr lang="en-US" smtClean="0"/>
              <a:t>8/14/2013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E9E74BC-99F0-46DF-BE39-197A7D666492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A03F31F-7167-444C-8585-D9BCF4A6766B}" type="datetimeFigureOut">
              <a:rPr lang="en-US" smtClean="0"/>
              <a:t>8/14/2013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E9E74BC-99F0-46DF-BE39-197A7D666492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A03F31F-7167-444C-8585-D9BCF4A6766B}" type="datetimeFigureOut">
              <a:rPr lang="en-US" smtClean="0"/>
              <a:t>8/14/2013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E9E74BC-99F0-46DF-BE39-197A7D666492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A03F31F-7167-444C-8585-D9BCF4A6766B}" type="datetimeFigureOut">
              <a:rPr lang="en-US" smtClean="0"/>
              <a:t>8/14/2013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E9E74BC-99F0-46DF-BE39-197A7D66649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FA03F31F-7167-444C-8585-D9BCF4A6766B}" type="datetimeFigureOut">
              <a:rPr lang="en-US" smtClean="0"/>
              <a:t>8/14/2013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E9E74BC-99F0-46DF-BE39-197A7D666492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FA03F31F-7167-444C-8585-D9BCF4A6766B}" type="datetimeFigureOut">
              <a:rPr lang="en-US" smtClean="0"/>
              <a:t>8/14/2013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4E9E74BC-99F0-46DF-BE39-197A7D666492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4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FA03F31F-7167-444C-8585-D9BCF4A6766B}" type="datetimeFigureOut">
              <a:rPr lang="en-US" smtClean="0"/>
              <a:t>8/14/2013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4E9E74BC-99F0-46DF-BE39-197A7D666492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Relationship Id="rId4" Type="http://schemas.microsoft.com/office/2007/relationships/hdphoto" Target="../media/hdphoto1.wdp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2438400"/>
            <a:ext cx="8229600" cy="1261871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en-US" sz="8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ASIS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solidFill>
            <a:schemeClr val="accent1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lang="en-US" sz="4000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“Show me the Evidence</a:t>
            </a:r>
            <a:r>
              <a:rPr lang="en-US" sz="40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”   </a:t>
            </a:r>
            <a:endParaRPr lang="en-US" sz="4000" i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Picture 2" descr="C:\Users\jcossey\AppData\Local\Microsoft\Windows\Temporary Internet Files\Content.IE5\NJGKEV0S\MC900433829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707705">
            <a:off x="7222585" y="304800"/>
            <a:ext cx="1143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 descr="C:\Users\jcossey\AppData\Local\Microsoft\Windows\Temporary Internet Files\Content.Outlook\T7RHMASF\LapelPin_FINAL.jpg"/>
          <p:cNvPicPr/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20717" y="533400"/>
            <a:ext cx="295885" cy="298399"/>
          </a:xfrm>
          <a:prstGeom prst="rect">
            <a:avLst/>
          </a:prstGeom>
          <a:noFill/>
          <a:ln>
            <a:noFill/>
          </a:ln>
          <a:effectLst/>
        </p:spPr>
      </p:pic>
      <p:sp>
        <p:nvSpPr>
          <p:cNvPr id="5" name="TextBox 4"/>
          <p:cNvSpPr txBox="1"/>
          <p:nvPr/>
        </p:nvSpPr>
        <p:spPr>
          <a:xfrm>
            <a:off x="228600" y="4343400"/>
            <a:ext cx="8763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None/>
            </a:pPr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(Arkansas 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State Investigative </a:t>
            </a:r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Services)</a:t>
            </a:r>
            <a:endParaRPr lang="en-US" sz="36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2807435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5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en-US" sz="3200" b="1" i="0" u="none" strike="noStrike" baseline="0" dirty="0" smtClean="0">
                <a:latin typeface="Cambria"/>
              </a:rPr>
              <a:t>Criterion Two:  Integrity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90600" y="1600200"/>
            <a:ext cx="73152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b="1" i="0" u="none" strike="noStrike" baseline="0" dirty="0" err="1" smtClean="0">
                <a:latin typeface="Calibri" pitchFamily="34" charset="0"/>
              </a:rPr>
              <a:t>2E3</a:t>
            </a:r>
            <a:r>
              <a:rPr lang="en-US" sz="2800" b="1" i="0" u="none" strike="noStrike" baseline="0" dirty="0" smtClean="0">
                <a:latin typeface="Calibri" pitchFamily="34" charset="0"/>
              </a:rPr>
              <a:t> – In what ways does your course or program </a:t>
            </a:r>
            <a:r>
              <a:rPr lang="en-US" sz="2800" b="1" i="1" u="none" strike="noStrike" baseline="0" dirty="0" smtClean="0">
                <a:latin typeface="Calibri" pitchFamily="34" charset="0"/>
              </a:rPr>
              <a:t>enforce</a:t>
            </a:r>
            <a:r>
              <a:rPr lang="en-US" sz="2800" b="1" i="0" u="none" strike="noStrike" baseline="0" dirty="0" smtClean="0">
                <a:latin typeface="Calibri" pitchFamily="34" charset="0"/>
              </a:rPr>
              <a:t> policies on academic honesty and integrity </a:t>
            </a:r>
          </a:p>
          <a:p>
            <a:pPr marL="0" indent="0">
              <a:buNone/>
            </a:pPr>
            <a:endParaRPr lang="en-US" sz="2800" b="1" dirty="0">
              <a:latin typeface="Calibri" pitchFamily="34" charset="0"/>
            </a:endParaRPr>
          </a:p>
          <a:p>
            <a:pPr marL="0" indent="0">
              <a:buNone/>
            </a:pPr>
            <a:r>
              <a:rPr lang="en-US" sz="2800" b="1" i="0" u="none" strike="noStrike" baseline="0" dirty="0" smtClean="0">
                <a:latin typeface="Calibri" pitchFamily="34" charset="0"/>
              </a:rPr>
              <a:t>(e.g. </a:t>
            </a:r>
            <a:r>
              <a:rPr lang="en-US" sz="2800" b="1" dirty="0">
                <a:latin typeface="Calibri" pitchFamily="34" charset="0"/>
              </a:rPr>
              <a:t>honor codes, handbooks honor </a:t>
            </a:r>
            <a:r>
              <a:rPr lang="en-US" sz="2800" b="1" i="0" u="none" strike="noStrike" baseline="0" dirty="0" smtClean="0">
                <a:latin typeface="Calibri" pitchFamily="34" charset="0"/>
              </a:rPr>
              <a:t>council)?</a:t>
            </a:r>
            <a:endParaRPr lang="en-US" sz="2800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2354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8229600" cy="3276600"/>
          </a:xfrm>
        </p:spPr>
        <p:txBody>
          <a:bodyPr>
            <a:normAutofit/>
          </a:bodyPr>
          <a:lstStyle/>
          <a:p>
            <a:pPr marR="0" algn="ctr" rtl="0"/>
            <a:r>
              <a:rPr lang="en-US" b="1" i="0" u="none" strike="noStrike" baseline="0" dirty="0" smtClean="0">
                <a:latin typeface="Cambria"/>
              </a:rPr>
              <a:t>Criterion Three</a:t>
            </a:r>
            <a:br>
              <a:rPr lang="en-US" b="1" i="0" u="none" strike="noStrike" baseline="0" dirty="0" smtClean="0">
                <a:latin typeface="Cambria"/>
              </a:rPr>
            </a:br>
            <a:r>
              <a:rPr lang="en-US" b="1" i="0" u="none" strike="noStrike" baseline="0" dirty="0" smtClean="0">
                <a:latin typeface="Cambria"/>
              </a:rPr>
              <a:t>  Teaching and Learning</a:t>
            </a:r>
          </a:p>
        </p:txBody>
      </p:sp>
    </p:spTree>
    <p:extLst>
      <p:ext uri="{BB962C8B-B14F-4D97-AF65-F5344CB8AC3E}">
        <p14:creationId xmlns:p14="http://schemas.microsoft.com/office/powerpoint/2010/main" val="3217861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marR="0" rtl="0"/>
            <a:r>
              <a:rPr lang="en-US" sz="3200" b="1" i="0" u="none" strike="noStrike" baseline="0" dirty="0" smtClean="0">
                <a:latin typeface="Cambria"/>
              </a:rPr>
              <a:t>Criterion Three:  Teaching and Learning – Considering Our Mission…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1600200"/>
            <a:ext cx="7620000" cy="41449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800" b="1" dirty="0" err="1">
                <a:latin typeface="Calibri" pitchFamily="34" charset="0"/>
              </a:rPr>
              <a:t>3E2</a:t>
            </a:r>
            <a:r>
              <a:rPr lang="en-US" sz="2800" b="1" dirty="0">
                <a:latin typeface="Calibri" pitchFamily="34" charset="0"/>
              </a:rPr>
              <a:t> – </a:t>
            </a:r>
            <a:r>
              <a:rPr lang="en-US" sz="2800" b="1" i="1" dirty="0" smtClean="0">
                <a:solidFill>
                  <a:srgbClr val="C00000"/>
                </a:solidFill>
                <a:latin typeface="Calibri" pitchFamily="34" charset="0"/>
              </a:rPr>
              <a:t>EDUCATING</a:t>
            </a:r>
            <a:r>
              <a:rPr lang="en-US" sz="2800" b="1" i="1" dirty="0" smtClean="0">
                <a:latin typeface="Calibri" pitchFamily="34" charset="0"/>
              </a:rPr>
              <a:t> LEADERS</a:t>
            </a:r>
          </a:p>
          <a:p>
            <a:pPr marL="0" indent="0">
              <a:buNone/>
            </a:pPr>
            <a:endParaRPr lang="en-US" sz="1000" b="1" i="1" dirty="0" smtClean="0">
              <a:latin typeface="Calibri" pitchFamily="34" charset="0"/>
            </a:endParaRPr>
          </a:p>
          <a:p>
            <a:pPr marL="0" indent="0">
              <a:buNone/>
            </a:pPr>
            <a:r>
              <a:rPr lang="en-US" sz="2800" b="1" dirty="0" smtClean="0">
                <a:latin typeface="Calibri" pitchFamily="34" charset="0"/>
              </a:rPr>
              <a:t>How </a:t>
            </a:r>
            <a:r>
              <a:rPr lang="en-US" sz="2800" b="1" dirty="0">
                <a:latin typeface="Calibri" pitchFamily="34" charset="0"/>
              </a:rPr>
              <a:t>do you </a:t>
            </a:r>
            <a:r>
              <a:rPr lang="en-US" sz="2800" b="1" dirty="0" smtClean="0">
                <a:latin typeface="Calibri" pitchFamily="34" charset="0"/>
              </a:rPr>
              <a:t>know </a:t>
            </a:r>
            <a:r>
              <a:rPr lang="en-US" sz="2800" b="1" dirty="0">
                <a:latin typeface="Calibri" pitchFamily="34" charset="0"/>
              </a:rPr>
              <a:t>that your course or program was successful in </a:t>
            </a:r>
            <a:r>
              <a:rPr lang="en-US" sz="2800" b="1" dirty="0" smtClean="0">
                <a:latin typeface="Calibri" pitchFamily="34" charset="0"/>
              </a:rPr>
              <a:t>educating leaders? </a:t>
            </a:r>
          </a:p>
          <a:p>
            <a:pPr marL="0" indent="0">
              <a:buNone/>
            </a:pPr>
            <a:r>
              <a:rPr lang="en-US" sz="2800" b="1" dirty="0" smtClean="0">
                <a:latin typeface="Calibri" pitchFamily="34" charset="0"/>
              </a:rPr>
              <a:t>Consider </a:t>
            </a:r>
            <a:r>
              <a:rPr lang="en-US" sz="2800" b="1" dirty="0">
                <a:latin typeface="Calibri" pitchFamily="34" charset="0"/>
              </a:rPr>
              <a:t>leadership in broad terms, remembering that not every leader has a title.</a:t>
            </a:r>
            <a:endParaRPr lang="en-US" sz="2800" dirty="0">
              <a:latin typeface="Calibri" pitchFamily="34" charset="0"/>
            </a:endParaRPr>
          </a:p>
          <a:p>
            <a:pPr marL="0" indent="0">
              <a:buNone/>
            </a:pPr>
            <a:endParaRPr lang="en-US" sz="1000" dirty="0">
              <a:latin typeface="Calibri" pitchFamily="34" charset="0"/>
            </a:endParaRPr>
          </a:p>
          <a:p>
            <a:pPr marL="0" indent="0">
              <a:buNone/>
            </a:pPr>
            <a:r>
              <a:rPr lang="en-US" sz="2800" b="1" dirty="0" smtClean="0">
                <a:latin typeface="Calibri" pitchFamily="34" charset="0"/>
              </a:rPr>
              <a:t>(e.g. e-mails </a:t>
            </a:r>
            <a:r>
              <a:rPr lang="en-US" sz="2800" b="1" dirty="0">
                <a:latin typeface="Calibri" pitchFamily="34" charset="0"/>
              </a:rPr>
              <a:t>you’ve received from former </a:t>
            </a:r>
            <a:r>
              <a:rPr lang="en-US" sz="2800" b="1" dirty="0" smtClean="0">
                <a:latin typeface="Calibri" pitchFamily="34" charset="0"/>
              </a:rPr>
              <a:t>students; leadership </a:t>
            </a:r>
            <a:r>
              <a:rPr lang="en-US" sz="2800" b="1" dirty="0">
                <a:latin typeface="Calibri" pitchFamily="34" charset="0"/>
              </a:rPr>
              <a:t>positions your students </a:t>
            </a:r>
            <a:r>
              <a:rPr lang="en-US" sz="2800" b="1" dirty="0" smtClean="0">
                <a:latin typeface="Calibri" pitchFamily="34" charset="0"/>
              </a:rPr>
              <a:t>assume; post-intern </a:t>
            </a:r>
            <a:r>
              <a:rPr lang="en-US" sz="2800" b="1" dirty="0">
                <a:latin typeface="Calibri" pitchFamily="34" charset="0"/>
              </a:rPr>
              <a:t>evaluations; tell us about your </a:t>
            </a:r>
            <a:r>
              <a:rPr lang="en-US" sz="2800" b="1" dirty="0" smtClean="0">
                <a:latin typeface="Calibri" pitchFamily="34" charset="0"/>
              </a:rPr>
              <a:t>distinguished alumni) 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163077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b="1" i="0" u="none" strike="noStrike" baseline="0" dirty="0" smtClean="0">
                <a:latin typeface="Cambria"/>
              </a:rPr>
              <a:t>Criterion Three:  Teaching and Learning – Considering Our</a:t>
            </a:r>
            <a:r>
              <a:rPr lang="en-US" sz="3200" b="1" i="0" u="none" strike="noStrike" dirty="0" smtClean="0">
                <a:latin typeface="Cambria"/>
              </a:rPr>
              <a:t> Mission…</a:t>
            </a:r>
            <a:endParaRPr lang="en-US" sz="3200" b="1" i="0" u="none" strike="noStrike" baseline="0" dirty="0" smtClean="0">
              <a:latin typeface="Cambria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24000"/>
            <a:ext cx="8077200" cy="51054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3000" b="1" dirty="0" err="1">
                <a:latin typeface="Calibri" pitchFamily="34" charset="0"/>
              </a:rPr>
              <a:t>3E2</a:t>
            </a:r>
            <a:r>
              <a:rPr lang="en-US" sz="3000" b="1" dirty="0">
                <a:latin typeface="Calibri" pitchFamily="34" charset="0"/>
              </a:rPr>
              <a:t> – </a:t>
            </a:r>
            <a:r>
              <a:rPr lang="en-US" sz="3000" b="1" i="1" cap="all" dirty="0">
                <a:solidFill>
                  <a:srgbClr val="C00000"/>
                </a:solidFill>
                <a:latin typeface="Calibri" pitchFamily="34" charset="0"/>
              </a:rPr>
              <a:t>Enhancing</a:t>
            </a:r>
            <a:r>
              <a:rPr lang="en-US" sz="3000" b="1" i="1" cap="all" dirty="0">
                <a:latin typeface="Calibri" pitchFamily="34" charset="0"/>
              </a:rPr>
              <a:t> Intellectual Growth</a:t>
            </a:r>
            <a:endParaRPr lang="en-US" sz="3000" i="1" cap="all" dirty="0">
              <a:latin typeface="Calibri" pitchFamily="34" charset="0"/>
            </a:endParaRPr>
          </a:p>
          <a:p>
            <a:pPr marL="0" indent="0">
              <a:buNone/>
            </a:pPr>
            <a:endParaRPr lang="en-US" sz="1000" b="1" dirty="0" smtClean="0">
              <a:latin typeface="Calibri" pitchFamily="34" charset="0"/>
            </a:endParaRPr>
          </a:p>
          <a:p>
            <a:pPr marL="0" indent="0">
              <a:buNone/>
            </a:pPr>
            <a:r>
              <a:rPr lang="en-US" sz="3000" b="1" dirty="0" smtClean="0">
                <a:latin typeface="Calibri" pitchFamily="34" charset="0"/>
              </a:rPr>
              <a:t>In </a:t>
            </a:r>
            <a:r>
              <a:rPr lang="en-US" sz="3000" b="1" dirty="0">
                <a:latin typeface="Calibri" pitchFamily="34" charset="0"/>
              </a:rPr>
              <a:t>what ways has your course or program taken students to the next intellectual level?  </a:t>
            </a:r>
            <a:endParaRPr lang="en-US" sz="3000" b="1" dirty="0" smtClean="0">
              <a:latin typeface="Calibri" pitchFamily="34" charset="0"/>
            </a:endParaRPr>
          </a:p>
          <a:p>
            <a:pPr marL="0" indent="0">
              <a:buNone/>
            </a:pPr>
            <a:endParaRPr lang="en-US" sz="1000" b="1" dirty="0" smtClean="0">
              <a:latin typeface="Calibri" pitchFamily="34" charset="0"/>
            </a:endParaRPr>
          </a:p>
          <a:p>
            <a:pPr marL="0" indent="0">
              <a:buNone/>
            </a:pPr>
            <a:r>
              <a:rPr lang="en-US" sz="3000" b="1" dirty="0" smtClean="0">
                <a:latin typeface="Calibri" pitchFamily="34" charset="0"/>
              </a:rPr>
              <a:t>Consider </a:t>
            </a:r>
            <a:r>
              <a:rPr lang="en-US" sz="3000" b="1" dirty="0">
                <a:latin typeface="Calibri" pitchFamily="34" charset="0"/>
              </a:rPr>
              <a:t>various stages of intellectual growth (low, </a:t>
            </a:r>
            <a:r>
              <a:rPr lang="en-US" sz="3000" b="1" dirty="0" smtClean="0">
                <a:latin typeface="Calibri" pitchFamily="34" charset="0"/>
              </a:rPr>
              <a:t>middle, </a:t>
            </a:r>
            <a:r>
              <a:rPr lang="en-US" sz="3000" b="1" dirty="0">
                <a:latin typeface="Calibri" pitchFamily="34" charset="0"/>
              </a:rPr>
              <a:t>high ability) as well as feedback you’ve received on the effects of your classroom assignments or activities such as</a:t>
            </a:r>
            <a:r>
              <a:rPr lang="en-US" sz="3000" b="1" dirty="0" smtClean="0">
                <a:latin typeface="Calibri" pitchFamily="34" charset="0"/>
              </a:rPr>
              <a:t>:</a:t>
            </a:r>
          </a:p>
          <a:p>
            <a:pPr lvl="0">
              <a:spcBef>
                <a:spcPts val="0"/>
              </a:spcBef>
            </a:pPr>
            <a:r>
              <a:rPr lang="en-US" sz="3000" b="1" dirty="0" smtClean="0">
                <a:latin typeface="Calibri" pitchFamily="34" charset="0"/>
              </a:rPr>
              <a:t>Successful </a:t>
            </a:r>
            <a:r>
              <a:rPr lang="en-US" sz="3000" b="1" dirty="0">
                <a:latin typeface="Calibri" pitchFamily="34" charset="0"/>
              </a:rPr>
              <a:t>interventions with </a:t>
            </a:r>
            <a:r>
              <a:rPr lang="en-US" sz="3000" b="1" i="1" dirty="0">
                <a:latin typeface="Calibri" pitchFamily="34" charset="0"/>
              </a:rPr>
              <a:t>at-risk</a:t>
            </a:r>
            <a:r>
              <a:rPr lang="en-US" sz="3000" b="1" dirty="0">
                <a:latin typeface="Calibri" pitchFamily="34" charset="0"/>
              </a:rPr>
              <a:t> students</a:t>
            </a:r>
            <a:endParaRPr lang="en-US" sz="3000" dirty="0">
              <a:latin typeface="Calibri" pitchFamily="34" charset="0"/>
            </a:endParaRPr>
          </a:p>
          <a:p>
            <a:pPr lvl="0">
              <a:spcBef>
                <a:spcPts val="0"/>
              </a:spcBef>
            </a:pPr>
            <a:r>
              <a:rPr lang="en-US" sz="3000" b="1" dirty="0">
                <a:latin typeface="Calibri" pitchFamily="34" charset="0"/>
              </a:rPr>
              <a:t>Research and mentoring of </a:t>
            </a:r>
            <a:r>
              <a:rPr lang="en-US" sz="3000" b="1" i="1" dirty="0">
                <a:latin typeface="Calibri" pitchFamily="34" charset="0"/>
              </a:rPr>
              <a:t>advanced </a:t>
            </a:r>
            <a:r>
              <a:rPr lang="en-US" sz="3000" b="1" dirty="0">
                <a:latin typeface="Calibri" pitchFamily="34" charset="0"/>
              </a:rPr>
              <a:t>students </a:t>
            </a:r>
            <a:endParaRPr lang="en-US" sz="3000" dirty="0">
              <a:latin typeface="Calibri" pitchFamily="34" charset="0"/>
            </a:endParaRPr>
          </a:p>
          <a:p>
            <a:pPr lvl="0">
              <a:spcBef>
                <a:spcPts val="0"/>
              </a:spcBef>
            </a:pPr>
            <a:r>
              <a:rPr lang="en-US" sz="3000" b="1" dirty="0">
                <a:latin typeface="Calibri" pitchFamily="34" charset="0"/>
              </a:rPr>
              <a:t>What about the </a:t>
            </a:r>
            <a:r>
              <a:rPr lang="en-US" sz="3000" b="1" i="1" dirty="0">
                <a:latin typeface="Calibri" pitchFamily="34" charset="0"/>
              </a:rPr>
              <a:t>middle</a:t>
            </a:r>
            <a:r>
              <a:rPr lang="en-US" sz="3000" b="1" dirty="0">
                <a:latin typeface="Calibri" pitchFamily="34" charset="0"/>
              </a:rPr>
              <a:t>?  How do we </a:t>
            </a:r>
            <a:r>
              <a:rPr lang="en-US" sz="3000" b="1" dirty="0" smtClean="0">
                <a:latin typeface="Calibri" pitchFamily="34" charset="0"/>
              </a:rPr>
              <a:t>enhance? </a:t>
            </a:r>
            <a:endParaRPr lang="en-US" sz="3000" dirty="0">
              <a:latin typeface="Calibri" pitchFamily="34" charset="0"/>
            </a:endParaRPr>
          </a:p>
          <a:p>
            <a:pPr marL="0" indent="0">
              <a:buNone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015958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latin typeface="Cambria" pitchFamily="18" charset="0"/>
              </a:rPr>
              <a:t/>
            </a:r>
            <a:br>
              <a:rPr lang="en-US" b="1" dirty="0" smtClean="0">
                <a:latin typeface="Cambria" pitchFamily="18" charset="0"/>
              </a:rPr>
            </a:br>
            <a:r>
              <a:rPr lang="en-US" sz="3600" b="1" dirty="0" smtClean="0">
                <a:latin typeface="Cambria" pitchFamily="18" charset="0"/>
              </a:rPr>
              <a:t>Criterion Three:  Teaching and Learning – Considering Our Mission…</a:t>
            </a:r>
            <a:r>
              <a:rPr lang="en-US" sz="4000" dirty="0" smtClean="0">
                <a:latin typeface="Cambria" pitchFamily="18" charset="0"/>
              </a:rPr>
              <a:t/>
            </a:r>
            <a:br>
              <a:rPr lang="en-US" sz="4000" dirty="0" smtClean="0">
                <a:latin typeface="Cambria" pitchFamily="18" charset="0"/>
              </a:rPr>
            </a:br>
            <a:endParaRPr lang="en-US" sz="4000" b="1" i="0" u="none" strike="noStrike" baseline="0" dirty="0" smtClean="0">
              <a:latin typeface="Cambria" pitchFamily="18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1752600"/>
            <a:ext cx="76962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err="1" smtClean="0"/>
              <a:t>3E2</a:t>
            </a:r>
            <a:r>
              <a:rPr lang="en-US" b="1" dirty="0" smtClean="0"/>
              <a:t> </a:t>
            </a:r>
            <a:r>
              <a:rPr lang="en-US" b="1" i="1" cap="all" dirty="0" smtClean="0">
                <a:solidFill>
                  <a:srgbClr val="C00000"/>
                </a:solidFill>
              </a:rPr>
              <a:t>Enriching</a:t>
            </a:r>
            <a:r>
              <a:rPr lang="en-US" b="1" i="1" cap="all" dirty="0" smtClean="0"/>
              <a:t> Lives</a:t>
            </a:r>
            <a:endParaRPr lang="en-US" i="1" cap="all" dirty="0"/>
          </a:p>
          <a:p>
            <a:pPr marL="0" indent="0">
              <a:buNone/>
            </a:pPr>
            <a:r>
              <a:rPr lang="en-US" b="1" dirty="0"/>
              <a:t>In what ways does your course or program  engage students in co-curricular activities such as service-learning, capstone experiences, hands-on experiences, and collaborative work?  </a:t>
            </a:r>
            <a:endParaRPr lang="en-US" b="1" dirty="0" smtClean="0"/>
          </a:p>
          <a:p>
            <a:pPr marL="0" indent="0">
              <a:buNone/>
            </a:pPr>
            <a:r>
              <a:rPr lang="en-US" b="1" dirty="0" smtClean="0"/>
              <a:t>How </a:t>
            </a:r>
            <a:r>
              <a:rPr lang="en-US" b="1" dirty="0"/>
              <a:t>do you know these activities result in enriched lives?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1917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752600"/>
            <a:ext cx="8229600" cy="2133600"/>
          </a:xfrm>
        </p:spPr>
        <p:txBody>
          <a:bodyPr>
            <a:normAutofit/>
          </a:bodyPr>
          <a:lstStyle/>
          <a:p>
            <a:pPr algn="ctr"/>
            <a:r>
              <a:rPr lang="en-US" b="1" dirty="0" smtClean="0">
                <a:latin typeface="Cambria" pitchFamily="18" charset="0"/>
              </a:rPr>
              <a:t>Criterion Four</a:t>
            </a:r>
            <a:br>
              <a:rPr lang="en-US" b="1" dirty="0" smtClean="0">
                <a:latin typeface="Cambria" pitchFamily="18" charset="0"/>
              </a:rPr>
            </a:br>
            <a:r>
              <a:rPr lang="en-US" b="1" dirty="0" smtClean="0">
                <a:latin typeface="Cambria" pitchFamily="18" charset="0"/>
              </a:rPr>
              <a:t>   Assessment of Student Learning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3480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sz="3600" b="1" dirty="0" smtClean="0">
                <a:latin typeface="Cambria" pitchFamily="18" charset="0"/>
              </a:rPr>
              <a:t>Criterion Four:   Assessment of </a:t>
            </a:r>
            <a:br>
              <a:rPr lang="en-US" sz="3600" b="1" dirty="0" smtClean="0">
                <a:latin typeface="Cambria" pitchFamily="18" charset="0"/>
              </a:rPr>
            </a:br>
            <a:r>
              <a:rPr lang="en-US" sz="3600" b="1" dirty="0" smtClean="0">
                <a:latin typeface="Cambria" pitchFamily="18" charset="0"/>
              </a:rPr>
              <a:t>Student Learning </a:t>
            </a:r>
            <a:r>
              <a:rPr lang="en-US" sz="3600" dirty="0" smtClean="0">
                <a:latin typeface="Cambria" pitchFamily="18" charset="0"/>
              </a:rPr>
              <a:t/>
            </a:r>
            <a:br>
              <a:rPr lang="en-US" sz="3600" dirty="0" smtClean="0">
                <a:latin typeface="Cambria" pitchFamily="18" charset="0"/>
              </a:rPr>
            </a:br>
            <a:endParaRPr lang="en-US" sz="3600" b="1" i="0" u="none" strike="noStrike" baseline="0" dirty="0" smtClean="0">
              <a:latin typeface="Cambria" pitchFamily="18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676400"/>
            <a:ext cx="7543800" cy="4525963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sz="3600" b="1" dirty="0" smtClean="0">
                <a:latin typeface="Calibri" pitchFamily="34" charset="0"/>
              </a:rPr>
              <a:t>Assessment </a:t>
            </a:r>
            <a:r>
              <a:rPr lang="en-US" sz="3600" b="1" dirty="0">
                <a:latin typeface="Calibri" pitchFamily="34" charset="0"/>
              </a:rPr>
              <a:t>will be a focal point of the October visit.  </a:t>
            </a:r>
            <a:endParaRPr lang="en-US" sz="3600" b="1" dirty="0" smtClean="0">
              <a:latin typeface="Calibri" pitchFamily="34" charset="0"/>
            </a:endParaRPr>
          </a:p>
          <a:p>
            <a:pPr marL="0" indent="0">
              <a:buNone/>
            </a:pPr>
            <a:r>
              <a:rPr lang="en-US" sz="3600" b="1" dirty="0" smtClean="0">
                <a:latin typeface="Calibri" pitchFamily="34" charset="0"/>
              </a:rPr>
              <a:t>We </a:t>
            </a:r>
            <a:r>
              <a:rPr lang="en-US" sz="3600" b="1" dirty="0">
                <a:latin typeface="Calibri" pitchFamily="34" charset="0"/>
              </a:rPr>
              <a:t>are very proud to demonstrate strengths in:</a:t>
            </a:r>
            <a:endParaRPr lang="en-US" sz="3600" dirty="0">
              <a:latin typeface="Calibri" pitchFamily="34" charset="0"/>
            </a:endParaRPr>
          </a:p>
          <a:p>
            <a:pPr lvl="1">
              <a:buFont typeface="Arial" pitchFamily="34" charset="0"/>
              <a:buChar char="•"/>
            </a:pPr>
            <a:r>
              <a:rPr lang="en-US" sz="3600" b="1" dirty="0">
                <a:latin typeface="Calibri" pitchFamily="34" charset="0"/>
              </a:rPr>
              <a:t>General Education Assessment</a:t>
            </a:r>
            <a:endParaRPr lang="en-US" sz="3600" dirty="0">
              <a:latin typeface="Calibri" pitchFamily="34" charset="0"/>
            </a:endParaRPr>
          </a:p>
          <a:p>
            <a:pPr lvl="1">
              <a:buFont typeface="Arial" pitchFamily="34" charset="0"/>
              <a:buChar char="•"/>
            </a:pPr>
            <a:r>
              <a:rPr lang="en-US" sz="3600" b="1" dirty="0">
                <a:latin typeface="Calibri" pitchFamily="34" charset="0"/>
              </a:rPr>
              <a:t>Degree-program Assessment</a:t>
            </a:r>
            <a:endParaRPr lang="en-US" sz="3600" dirty="0">
              <a:latin typeface="Calibri" pitchFamily="34" charset="0"/>
            </a:endParaRPr>
          </a:p>
          <a:p>
            <a:pPr lvl="1">
              <a:buFont typeface="Arial" pitchFamily="34" charset="0"/>
              <a:buChar char="•"/>
            </a:pPr>
            <a:r>
              <a:rPr lang="en-US" sz="3600" b="1" dirty="0" smtClean="0">
                <a:latin typeface="Calibri" pitchFamily="34" charset="0"/>
              </a:rPr>
              <a:t>Use </a:t>
            </a:r>
            <a:r>
              <a:rPr lang="en-US" sz="3600" b="1" dirty="0">
                <a:latin typeface="Calibri" pitchFamily="34" charset="0"/>
              </a:rPr>
              <a:t>of data for continuous quality improvement</a:t>
            </a:r>
            <a:endParaRPr lang="en-US" sz="3600" dirty="0">
              <a:latin typeface="Calibri" pitchFamily="34" charset="0"/>
            </a:endParaRPr>
          </a:p>
          <a:p>
            <a:pPr lvl="1">
              <a:buFont typeface="Arial" pitchFamily="34" charset="0"/>
              <a:buChar char="•"/>
            </a:pPr>
            <a:r>
              <a:rPr lang="en-US" sz="3600" b="1" dirty="0">
                <a:latin typeface="Calibri" pitchFamily="34" charset="0"/>
              </a:rPr>
              <a:t>Faculty involvement in assessment</a:t>
            </a:r>
            <a:endParaRPr lang="en-US" sz="3600" dirty="0">
              <a:latin typeface="Calibri" pitchFamily="34" charset="0"/>
            </a:endParaRPr>
          </a:p>
          <a:p>
            <a:pPr marL="0" indent="0">
              <a:buNone/>
            </a:pPr>
            <a:endParaRPr lang="en-US" sz="3600" b="1" dirty="0" smtClean="0">
              <a:latin typeface="Calibri" pitchFamily="34" charset="0"/>
            </a:endParaRPr>
          </a:p>
          <a:p>
            <a:pPr marL="0" indent="0">
              <a:buNone/>
            </a:pPr>
            <a:r>
              <a:rPr lang="en-US" sz="3600" b="1" dirty="0" smtClean="0">
                <a:latin typeface="Calibri" pitchFamily="34" charset="0"/>
              </a:rPr>
              <a:t>At </a:t>
            </a:r>
            <a:r>
              <a:rPr lang="en-US" sz="3600" b="1" dirty="0">
                <a:latin typeface="Calibri" pitchFamily="34" charset="0"/>
              </a:rPr>
              <a:t>the same time, we realize there is still work to be </a:t>
            </a:r>
            <a:r>
              <a:rPr lang="en-US" sz="3600" b="1" dirty="0" smtClean="0">
                <a:latin typeface="Calibri" pitchFamily="34" charset="0"/>
              </a:rPr>
              <a:t>done…</a:t>
            </a:r>
            <a:endParaRPr lang="en-US" sz="3600" dirty="0">
              <a:latin typeface="Calibri" pitchFamily="34" charset="0"/>
            </a:endParaRPr>
          </a:p>
          <a:p>
            <a:pPr marL="0" indent="0">
              <a:buNone/>
            </a:pPr>
            <a:endParaRPr lang="en-US" sz="3600" b="1" dirty="0" smtClean="0"/>
          </a:p>
          <a:p>
            <a:pPr marL="0" indent="0">
              <a:buNone/>
            </a:pP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756574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14400" y="1981200"/>
            <a:ext cx="746760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err="1">
                <a:latin typeface="Calibri" pitchFamily="34" charset="0"/>
              </a:rPr>
              <a:t>4C3</a:t>
            </a:r>
            <a:r>
              <a:rPr lang="en-US" sz="2800" b="1" dirty="0">
                <a:latin typeface="Calibri" pitchFamily="34" charset="0"/>
              </a:rPr>
              <a:t> – In what ways does your course </a:t>
            </a:r>
            <a:r>
              <a:rPr lang="en-US" sz="2800" b="1" dirty="0" smtClean="0">
                <a:latin typeface="Calibri" pitchFamily="34" charset="0"/>
              </a:rPr>
              <a:t>or program </a:t>
            </a:r>
            <a:r>
              <a:rPr lang="en-US" sz="2800" b="1" dirty="0">
                <a:latin typeface="Calibri" pitchFamily="34" charset="0"/>
              </a:rPr>
              <a:t>use data on completion </a:t>
            </a:r>
            <a:r>
              <a:rPr lang="en-US" sz="2800" b="1" dirty="0" smtClean="0">
                <a:latin typeface="Calibri" pitchFamily="34" charset="0"/>
              </a:rPr>
              <a:t>rates to make improvements? </a:t>
            </a:r>
          </a:p>
          <a:p>
            <a:endParaRPr lang="en-US" sz="2800" b="1" dirty="0">
              <a:latin typeface="Calibri" pitchFamily="34" charset="0"/>
            </a:endParaRPr>
          </a:p>
          <a:p>
            <a:r>
              <a:rPr lang="en-US" sz="2800" b="1" dirty="0" smtClean="0">
                <a:latin typeface="Calibri" pitchFamily="34" charset="0"/>
              </a:rPr>
              <a:t>(</a:t>
            </a:r>
            <a:r>
              <a:rPr lang="en-US" sz="2800" b="1" dirty="0">
                <a:latin typeface="Calibri" pitchFamily="34" charset="0"/>
              </a:rPr>
              <a:t>e.g. time to degree, board pass rates, pass rates of gatekeeper courses</a:t>
            </a:r>
            <a:r>
              <a:rPr lang="en-US" sz="2800" b="1" dirty="0" smtClean="0">
                <a:latin typeface="Calibri" pitchFamily="34" charset="0"/>
              </a:rPr>
              <a:t>)</a:t>
            </a:r>
            <a:endParaRPr lang="en-US" sz="2800" dirty="0">
              <a:latin typeface="Calibri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762000" y="533400"/>
            <a:ext cx="7772400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b="1" dirty="0">
                <a:latin typeface="Cambria" pitchFamily="18" charset="0"/>
              </a:rPr>
              <a:t>Criterion Four:   Assessment of </a:t>
            </a:r>
            <a:br>
              <a:rPr lang="en-US" sz="3200" b="1" dirty="0">
                <a:latin typeface="Cambria" pitchFamily="18" charset="0"/>
              </a:rPr>
            </a:br>
            <a:r>
              <a:rPr lang="en-US" sz="3200" b="1" dirty="0">
                <a:latin typeface="Cambria" pitchFamily="18" charset="0"/>
              </a:rPr>
              <a:t>Student Learning </a:t>
            </a:r>
            <a:r>
              <a:rPr lang="en-US" dirty="0">
                <a:latin typeface="Cambria" pitchFamily="18" charset="0"/>
              </a:rPr>
              <a:t/>
            </a:r>
            <a:br>
              <a:rPr lang="en-US" dirty="0">
                <a:latin typeface="Cambria" pitchFamily="18" charset="0"/>
              </a:rPr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4207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447800"/>
            <a:ext cx="8229600" cy="2895600"/>
          </a:xfrm>
        </p:spPr>
        <p:txBody>
          <a:bodyPr>
            <a:normAutofit/>
          </a:bodyPr>
          <a:lstStyle/>
          <a:p>
            <a:pPr algn="ctr"/>
            <a:r>
              <a:rPr lang="en-US" b="1" dirty="0" smtClean="0">
                <a:latin typeface="Cambria" pitchFamily="18" charset="0"/>
              </a:rPr>
              <a:t>Criterion Five</a:t>
            </a:r>
            <a:br>
              <a:rPr lang="en-US" b="1" dirty="0" smtClean="0">
                <a:latin typeface="Cambria" pitchFamily="18" charset="0"/>
              </a:rPr>
            </a:br>
            <a:r>
              <a:rPr lang="en-US" b="1" dirty="0" smtClean="0">
                <a:latin typeface="Cambria" pitchFamily="18" charset="0"/>
              </a:rPr>
              <a:t>Effective Planning and Governance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6495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latin typeface="Cambria" pitchFamily="18" charset="0"/>
              </a:rPr>
              <a:t/>
            </a:r>
            <a:br>
              <a:rPr lang="en-US" b="1" dirty="0" smtClean="0">
                <a:latin typeface="Cambria" pitchFamily="18" charset="0"/>
              </a:rPr>
            </a:br>
            <a:r>
              <a:rPr lang="en-US" sz="3600" b="1" dirty="0" smtClean="0">
                <a:latin typeface="Cambria" pitchFamily="18" charset="0"/>
              </a:rPr>
              <a:t>Criterion Five:  Effective Planning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600200"/>
            <a:ext cx="7467600" cy="4525963"/>
          </a:xfrm>
        </p:spPr>
        <p:txBody>
          <a:bodyPr/>
          <a:lstStyle/>
          <a:p>
            <a:pPr marL="0" indent="0">
              <a:buNone/>
            </a:pPr>
            <a:r>
              <a:rPr lang="en-US" sz="2800" b="1" dirty="0" smtClean="0">
                <a:latin typeface="Calibri" pitchFamily="34" charset="0"/>
              </a:rPr>
              <a:t>How </a:t>
            </a:r>
            <a:r>
              <a:rPr lang="en-US" sz="2800" b="1" dirty="0">
                <a:latin typeface="Calibri" pitchFamily="34" charset="0"/>
              </a:rPr>
              <a:t>does your course or program anticipate emerging trends (technologies, demographics, global shifts) and plan accordingly</a:t>
            </a:r>
            <a:r>
              <a:rPr lang="en-US" sz="2800" b="1" dirty="0" smtClean="0">
                <a:latin typeface="Calibri" pitchFamily="34" charset="0"/>
              </a:rPr>
              <a:t>?</a:t>
            </a:r>
          </a:p>
          <a:p>
            <a:pPr marL="0" indent="0">
              <a:buNone/>
            </a:pPr>
            <a:endParaRPr lang="en-US" sz="2800" dirty="0">
              <a:latin typeface="Calibri" pitchFamily="34" charset="0"/>
            </a:endParaRPr>
          </a:p>
          <a:p>
            <a:pPr marL="0" indent="0">
              <a:buNone/>
            </a:pPr>
            <a:r>
              <a:rPr lang="en-US" sz="2800" b="1" dirty="0">
                <a:latin typeface="Calibri" pitchFamily="34" charset="0"/>
              </a:rPr>
              <a:t>For example, how have you changed your program or course offerings to meet the needs of a shifting demographic?</a:t>
            </a:r>
            <a:endParaRPr lang="en-US" sz="2800" dirty="0">
              <a:latin typeface="Calibri" pitchFamily="34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2014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What,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C00000"/>
                </a:solidFill>
              </a:rPr>
              <a:t>When,</a:t>
            </a:r>
            <a:r>
              <a:rPr lang="en-US" dirty="0" smtClean="0"/>
              <a:t> Who and Why?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109728" indent="0">
              <a:buNone/>
            </a:pPr>
            <a:endParaRPr lang="en-US" sz="2800" b="1" dirty="0" smtClean="0">
              <a:solidFill>
                <a:srgbClr val="C00000"/>
              </a:solidFill>
              <a:latin typeface="Calibri" pitchFamily="34" charset="0"/>
            </a:endParaRPr>
          </a:p>
          <a:p>
            <a:pPr marL="109728" indent="0">
              <a:buNone/>
            </a:pPr>
            <a:r>
              <a:rPr lang="en-US" sz="3600" b="1" dirty="0">
                <a:solidFill>
                  <a:srgbClr val="C00000"/>
                </a:solidFill>
                <a:latin typeface="Calibri" pitchFamily="34" charset="0"/>
              </a:rPr>
              <a:t>What:</a:t>
            </a:r>
          </a:p>
          <a:p>
            <a:pPr marL="109728" indent="0">
              <a:buNone/>
            </a:pPr>
            <a:r>
              <a:rPr lang="en-US" sz="3600" b="1" dirty="0">
                <a:latin typeface="Calibri" pitchFamily="34" charset="0"/>
              </a:rPr>
              <a:t>The Higher Learning Commission Visit for Continued Accreditation</a:t>
            </a:r>
          </a:p>
          <a:p>
            <a:pPr marL="109728" indent="0">
              <a:buNone/>
            </a:pPr>
            <a:endParaRPr lang="en-US" sz="3600" b="1" dirty="0" smtClean="0">
              <a:solidFill>
                <a:srgbClr val="C00000"/>
              </a:solidFill>
              <a:latin typeface="Calibri" pitchFamily="34" charset="0"/>
            </a:endParaRPr>
          </a:p>
          <a:p>
            <a:pPr marL="109728" indent="0">
              <a:buNone/>
            </a:pPr>
            <a:r>
              <a:rPr lang="en-US" sz="3600" b="1" dirty="0" smtClean="0">
                <a:solidFill>
                  <a:srgbClr val="C00000"/>
                </a:solidFill>
                <a:latin typeface="Calibri" pitchFamily="34" charset="0"/>
              </a:rPr>
              <a:t>When:</a:t>
            </a:r>
          </a:p>
          <a:p>
            <a:pPr marL="109728" indent="0">
              <a:buNone/>
            </a:pPr>
            <a:r>
              <a:rPr lang="en-US" sz="3600" b="1" dirty="0" smtClean="0">
                <a:latin typeface="Calibri" pitchFamily="34" charset="0"/>
              </a:rPr>
              <a:t>October 28-30, 2013</a:t>
            </a:r>
          </a:p>
          <a:p>
            <a:pPr marL="109728" indent="0">
              <a:buNone/>
            </a:pPr>
            <a:endParaRPr lang="en-US" sz="2800" dirty="0" smtClean="0">
              <a:latin typeface="Calibri" pitchFamily="34" charset="0"/>
            </a:endParaRPr>
          </a:p>
          <a:p>
            <a:pPr marL="109728" indent="0">
              <a:buNone/>
            </a:pPr>
            <a:endParaRPr lang="en-US" sz="2800" b="1" dirty="0">
              <a:latin typeface="Calibri" pitchFamily="34" charset="0"/>
            </a:endParaRPr>
          </a:p>
        </p:txBody>
      </p:sp>
      <p:pic>
        <p:nvPicPr>
          <p:cNvPr id="4" name="Picture 2" descr="C:\Users\jcossey\AppData\Local\Microsoft\Windows\Temporary Internet Files\Content.IE5\NJGKEV0S\MC900433829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5423103">
            <a:off x="5555874" y="3727074"/>
            <a:ext cx="3001089" cy="30010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 descr="C:\Users\jcossey\AppData\Local\Microsoft\Windows\Temporary Internet Files\Content.Outlook\T7RHMASF\LapelPin_FINAL.jpg"/>
          <p:cNvPicPr/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4648200"/>
            <a:ext cx="685800" cy="679399"/>
          </a:xfrm>
          <a:prstGeom prst="rect">
            <a:avLst/>
          </a:prstGeom>
          <a:noFill/>
          <a:ln>
            <a:noFill/>
          </a:ln>
          <a:effectLst/>
        </p:spPr>
      </p:pic>
    </p:spTree>
    <p:extLst>
      <p:ext uri="{BB962C8B-B14F-4D97-AF65-F5344CB8AC3E}">
        <p14:creationId xmlns:p14="http://schemas.microsoft.com/office/powerpoint/2010/main" val="3312932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838201"/>
            <a:ext cx="7772400" cy="27441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Thanks for helping us find the evidence to support a successful </a:t>
            </a:r>
            <a:r>
              <a:rPr lang="en-US" dirty="0" err="1" smtClean="0"/>
              <a:t>HLC</a:t>
            </a:r>
            <a:r>
              <a:rPr lang="en-US" dirty="0" smtClean="0"/>
              <a:t> visit.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81400"/>
            <a:ext cx="7772400" cy="1324611"/>
          </a:xfrm>
        </p:spPr>
        <p:txBody>
          <a:bodyPr/>
          <a:lstStyle/>
          <a:p>
            <a:r>
              <a:rPr lang="en-US" dirty="0" smtClean="0"/>
              <a:t>Don’t forget to educate, enhance and enrich!</a:t>
            </a:r>
            <a:endParaRPr lang="en-US" dirty="0"/>
          </a:p>
        </p:txBody>
      </p:sp>
      <p:pic>
        <p:nvPicPr>
          <p:cNvPr id="4" name="Picture 2" descr="C:\Users\jcossey\AppData\Local\Microsoft\Windows\Temporary Internet Files\Content.IE5\NJGKEV0S\MC900433829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980663">
            <a:off x="554411" y="3828336"/>
            <a:ext cx="2703852" cy="27038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 descr="C:\Users\jcossey\AppData\Local\Microsoft\Windows\Temporary Internet Files\Content.Outlook\T7RHMASF\LapelPin_FINAL.jpg"/>
          <p:cNvPicPr/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400" y="4379011"/>
            <a:ext cx="685800" cy="679399"/>
          </a:xfrm>
          <a:prstGeom prst="rect">
            <a:avLst/>
          </a:prstGeom>
          <a:noFill/>
          <a:ln>
            <a:noFill/>
          </a:ln>
          <a:effectLst/>
        </p:spPr>
      </p:pic>
    </p:spTree>
    <p:extLst>
      <p:ext uri="{BB962C8B-B14F-4D97-AF65-F5344CB8AC3E}">
        <p14:creationId xmlns:p14="http://schemas.microsoft.com/office/powerpoint/2010/main" val="13305602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 idx="4294967295"/>
          </p:nvPr>
        </p:nvSpPr>
        <p:spPr>
          <a:xfrm>
            <a:off x="457200" y="304800"/>
            <a:ext cx="8229600" cy="1143000"/>
          </a:xfrm>
        </p:spPr>
        <p:txBody>
          <a:bodyPr/>
          <a:lstStyle/>
          <a:p>
            <a:r>
              <a:rPr lang="en-US" dirty="0"/>
              <a:t>What, When, </a:t>
            </a:r>
            <a:r>
              <a:rPr lang="en-US" dirty="0">
                <a:solidFill>
                  <a:srgbClr val="C00000"/>
                </a:solidFill>
              </a:rPr>
              <a:t>Who </a:t>
            </a:r>
            <a:r>
              <a:rPr lang="en-US" dirty="0"/>
              <a:t>and Why?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sz="quarter" idx="4294967295"/>
          </p:nvPr>
        </p:nvSpPr>
        <p:spPr>
          <a:xfrm>
            <a:off x="609600" y="1219200"/>
            <a:ext cx="4040188" cy="4953000"/>
          </a:xfrm>
        </p:spPr>
        <p:txBody>
          <a:bodyPr>
            <a:noAutofit/>
          </a:bodyPr>
          <a:lstStyle/>
          <a:p>
            <a:pPr marL="109728" indent="0">
              <a:buNone/>
            </a:pPr>
            <a:r>
              <a:rPr lang="en-US" b="1" dirty="0" err="1" smtClean="0">
                <a:latin typeface="Calibri" pitchFamily="34" charset="0"/>
              </a:rPr>
              <a:t>HLC</a:t>
            </a:r>
            <a:r>
              <a:rPr lang="en-US" b="1" dirty="0" smtClean="0">
                <a:latin typeface="Calibri" pitchFamily="34" charset="0"/>
              </a:rPr>
              <a:t> Evaluation Team</a:t>
            </a:r>
          </a:p>
          <a:p>
            <a:pPr marL="109728" indent="0">
              <a:buNone/>
            </a:pPr>
            <a:endParaRPr lang="en-US" sz="1600" dirty="0" smtClean="0">
              <a:latin typeface="Calibri" pitchFamily="34" charset="0"/>
            </a:endParaRPr>
          </a:p>
          <a:p>
            <a:pPr marL="109728" indent="0">
              <a:spcBef>
                <a:spcPts val="0"/>
              </a:spcBef>
              <a:buNone/>
            </a:pPr>
            <a:r>
              <a:rPr lang="en-US" sz="1800" b="1" dirty="0">
                <a:latin typeface="Calibri" pitchFamily="34" charset="0"/>
              </a:rPr>
              <a:t>Dr. Rachel Applegate (Team Chair)</a:t>
            </a:r>
            <a:endParaRPr lang="en-US" sz="1800" dirty="0">
              <a:latin typeface="Calibri" pitchFamily="34" charset="0"/>
            </a:endParaRPr>
          </a:p>
          <a:p>
            <a:pPr marL="109728" indent="0">
              <a:spcBef>
                <a:spcPts val="0"/>
              </a:spcBef>
              <a:buNone/>
            </a:pPr>
            <a:r>
              <a:rPr lang="en-US" sz="1800" dirty="0">
                <a:latin typeface="Calibri" pitchFamily="34" charset="0"/>
              </a:rPr>
              <a:t>Assoc. Professor, Chair, Dept. of Library </a:t>
            </a:r>
            <a:r>
              <a:rPr lang="en-US" sz="1800" dirty="0" smtClean="0">
                <a:latin typeface="Calibri" pitchFamily="34" charset="0"/>
              </a:rPr>
              <a:t>and Information </a:t>
            </a:r>
            <a:r>
              <a:rPr lang="en-US" sz="1800" dirty="0">
                <a:latin typeface="Calibri" pitchFamily="34" charset="0"/>
              </a:rPr>
              <a:t>Science</a:t>
            </a:r>
          </a:p>
          <a:p>
            <a:pPr marL="109728" indent="0">
              <a:spcBef>
                <a:spcPts val="0"/>
              </a:spcBef>
              <a:buNone/>
            </a:pPr>
            <a:r>
              <a:rPr lang="en-US" sz="1800" dirty="0">
                <a:latin typeface="Calibri" pitchFamily="34" charset="0"/>
              </a:rPr>
              <a:t>Indiana University-Purdue University </a:t>
            </a:r>
            <a:r>
              <a:rPr lang="en-US" sz="1800" dirty="0" smtClean="0">
                <a:latin typeface="Calibri" pitchFamily="34" charset="0"/>
              </a:rPr>
              <a:t>Indianapolis</a:t>
            </a:r>
            <a:endParaRPr lang="en-US" sz="1800" dirty="0">
              <a:latin typeface="Calibri" pitchFamily="34" charset="0"/>
            </a:endParaRPr>
          </a:p>
          <a:p>
            <a:pPr marL="109728" indent="0">
              <a:spcBef>
                <a:spcPts val="0"/>
              </a:spcBef>
              <a:buNone/>
            </a:pPr>
            <a:endParaRPr lang="en-US" sz="1800" dirty="0">
              <a:latin typeface="Calibri" pitchFamily="34" charset="0"/>
            </a:endParaRPr>
          </a:p>
          <a:p>
            <a:pPr marL="109728" indent="0">
              <a:spcBef>
                <a:spcPts val="0"/>
              </a:spcBef>
              <a:buNone/>
            </a:pPr>
            <a:r>
              <a:rPr lang="en-US" sz="1800" b="1" dirty="0" smtClean="0">
                <a:latin typeface="Calibri" pitchFamily="34" charset="0"/>
              </a:rPr>
              <a:t>Dr</a:t>
            </a:r>
            <a:r>
              <a:rPr lang="en-US" sz="1800" b="1" dirty="0">
                <a:latin typeface="Calibri" pitchFamily="34" charset="0"/>
              </a:rPr>
              <a:t>. </a:t>
            </a:r>
            <a:r>
              <a:rPr lang="en-US" sz="1800" b="1" dirty="0" err="1">
                <a:latin typeface="Calibri" pitchFamily="34" charset="0"/>
              </a:rPr>
              <a:t>Narbeth</a:t>
            </a:r>
            <a:r>
              <a:rPr lang="en-US" sz="1800" b="1" dirty="0">
                <a:latin typeface="Calibri" pitchFamily="34" charset="0"/>
              </a:rPr>
              <a:t> R. Emmanuel</a:t>
            </a:r>
            <a:endParaRPr lang="en-US" sz="1800" dirty="0">
              <a:latin typeface="Calibri" pitchFamily="34" charset="0"/>
            </a:endParaRPr>
          </a:p>
          <a:p>
            <a:pPr marL="109728" indent="0">
              <a:spcBef>
                <a:spcPts val="0"/>
              </a:spcBef>
              <a:buNone/>
            </a:pPr>
            <a:r>
              <a:rPr lang="en-US" sz="1800" dirty="0">
                <a:latin typeface="Calibri" pitchFamily="34" charset="0"/>
              </a:rPr>
              <a:t>Vice Chancellor for Student Affairs</a:t>
            </a:r>
          </a:p>
          <a:p>
            <a:pPr marL="109728" indent="0">
              <a:spcBef>
                <a:spcPts val="0"/>
              </a:spcBef>
              <a:buNone/>
            </a:pPr>
            <a:r>
              <a:rPr lang="en-US" sz="1800" dirty="0">
                <a:latin typeface="Calibri" pitchFamily="34" charset="0"/>
              </a:rPr>
              <a:t>Southern Illinois University Edwardsville</a:t>
            </a:r>
          </a:p>
          <a:p>
            <a:pPr marL="109728" indent="0">
              <a:spcBef>
                <a:spcPts val="0"/>
              </a:spcBef>
              <a:buNone/>
            </a:pPr>
            <a:endParaRPr lang="en-US" sz="1800" dirty="0">
              <a:latin typeface="Calibri" pitchFamily="34" charset="0"/>
            </a:endParaRPr>
          </a:p>
          <a:p>
            <a:pPr marL="109728" indent="0">
              <a:spcBef>
                <a:spcPts val="0"/>
              </a:spcBef>
              <a:buNone/>
            </a:pPr>
            <a:r>
              <a:rPr lang="en-US" sz="1800" b="1" dirty="0" smtClean="0">
                <a:latin typeface="Calibri" pitchFamily="34" charset="0"/>
              </a:rPr>
              <a:t>Dr</a:t>
            </a:r>
            <a:r>
              <a:rPr lang="en-US" sz="1800" b="1" dirty="0">
                <a:latin typeface="Calibri" pitchFamily="34" charset="0"/>
              </a:rPr>
              <a:t>. Deborah Huntley</a:t>
            </a:r>
            <a:endParaRPr lang="en-US" sz="1800" dirty="0">
              <a:latin typeface="Calibri" pitchFamily="34" charset="0"/>
            </a:endParaRPr>
          </a:p>
          <a:p>
            <a:pPr marL="109728" indent="0">
              <a:spcBef>
                <a:spcPts val="0"/>
              </a:spcBef>
              <a:buNone/>
            </a:pPr>
            <a:r>
              <a:rPr lang="en-US" sz="1800" dirty="0">
                <a:latin typeface="Calibri" pitchFamily="34" charset="0"/>
              </a:rPr>
              <a:t>Dean, College of Science, Engineering, and Technology</a:t>
            </a:r>
          </a:p>
          <a:p>
            <a:pPr marL="109728" indent="0">
              <a:spcBef>
                <a:spcPts val="0"/>
              </a:spcBef>
              <a:buNone/>
            </a:pPr>
            <a:r>
              <a:rPr lang="en-US" sz="1800" dirty="0">
                <a:latin typeface="Calibri" pitchFamily="34" charset="0"/>
              </a:rPr>
              <a:t>Saginaw Valley State University</a:t>
            </a:r>
          </a:p>
          <a:p>
            <a:pPr marL="109728" indent="0">
              <a:buNone/>
            </a:pPr>
            <a:r>
              <a:rPr lang="en-US" sz="1800" b="1" dirty="0">
                <a:latin typeface="Calibri" pitchFamily="34" charset="0"/>
              </a:rPr>
              <a:t> </a:t>
            </a:r>
            <a:endParaRPr lang="en-US" sz="1800" dirty="0">
              <a:latin typeface="Calibri" pitchFamily="34" charset="0"/>
            </a:endParaRPr>
          </a:p>
          <a:p>
            <a:pPr marL="109728" indent="0">
              <a:buNone/>
            </a:pPr>
            <a:r>
              <a:rPr lang="en-US" sz="1800" b="1" dirty="0">
                <a:latin typeface="Calibri" pitchFamily="34" charset="0"/>
              </a:rPr>
              <a:t> </a:t>
            </a:r>
            <a:endParaRPr lang="en-US" sz="1800" dirty="0">
              <a:latin typeface="Calibri" pitchFamily="34" charset="0"/>
            </a:endParaRPr>
          </a:p>
          <a:p>
            <a:pPr marL="109728" indent="0">
              <a:buNone/>
            </a:pPr>
            <a:r>
              <a:rPr lang="en-US" sz="1600" b="1" dirty="0">
                <a:latin typeface="Calibri" pitchFamily="34" charset="0"/>
              </a:rPr>
              <a:t> </a:t>
            </a:r>
            <a:endParaRPr lang="en-US" sz="1600" dirty="0">
              <a:latin typeface="Calibri" pitchFamily="34" charset="0"/>
            </a:endParaRPr>
          </a:p>
          <a:p>
            <a:endParaRPr lang="en-US" sz="1600" dirty="0">
              <a:latin typeface="Calibri" pitchFamily="34" charset="0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quarter" idx="4294967295"/>
          </p:nvPr>
        </p:nvSpPr>
        <p:spPr>
          <a:xfrm>
            <a:off x="4876800" y="1219200"/>
            <a:ext cx="4041775" cy="3941763"/>
          </a:xfrm>
        </p:spPr>
        <p:txBody>
          <a:bodyPr>
            <a:noAutofit/>
          </a:bodyPr>
          <a:lstStyle/>
          <a:p>
            <a:pPr marL="109728" indent="0">
              <a:spcBef>
                <a:spcPts val="0"/>
              </a:spcBef>
              <a:buNone/>
            </a:pPr>
            <a:r>
              <a:rPr lang="en-US" sz="1800" b="1" dirty="0">
                <a:latin typeface="Calibri" pitchFamily="34" charset="0"/>
              </a:rPr>
              <a:t>Dr. Karen H </a:t>
            </a:r>
            <a:r>
              <a:rPr lang="en-US" sz="1800" b="1" dirty="0" err="1">
                <a:latin typeface="Calibri" pitchFamily="34" charset="0"/>
              </a:rPr>
              <a:t>Larwin</a:t>
            </a:r>
            <a:endParaRPr lang="en-US" sz="1800" dirty="0">
              <a:latin typeface="Calibri" pitchFamily="34" charset="0"/>
            </a:endParaRPr>
          </a:p>
          <a:p>
            <a:pPr marL="109728" indent="0">
              <a:spcBef>
                <a:spcPts val="0"/>
              </a:spcBef>
              <a:buNone/>
            </a:pPr>
            <a:r>
              <a:rPr lang="en-US" sz="1800" dirty="0">
                <a:latin typeface="Calibri" pitchFamily="34" charset="0"/>
              </a:rPr>
              <a:t>Assistant Professor, Foundations, </a:t>
            </a:r>
            <a:r>
              <a:rPr lang="en-US" sz="1800" dirty="0" smtClean="0">
                <a:latin typeface="Calibri" pitchFamily="34" charset="0"/>
              </a:rPr>
              <a:t>Research, Technology</a:t>
            </a:r>
            <a:r>
              <a:rPr lang="en-US" sz="1800" dirty="0">
                <a:latin typeface="Calibri" pitchFamily="34" charset="0"/>
              </a:rPr>
              <a:t>, and Leadership</a:t>
            </a:r>
          </a:p>
          <a:p>
            <a:pPr marL="109728" indent="0">
              <a:spcBef>
                <a:spcPts val="0"/>
              </a:spcBef>
              <a:buNone/>
            </a:pPr>
            <a:r>
              <a:rPr lang="en-US" sz="1800" dirty="0">
                <a:latin typeface="Calibri" pitchFamily="34" charset="0"/>
              </a:rPr>
              <a:t>Youngstown State University</a:t>
            </a:r>
          </a:p>
          <a:p>
            <a:pPr marL="109728" indent="0">
              <a:spcBef>
                <a:spcPts val="0"/>
              </a:spcBef>
              <a:buNone/>
            </a:pPr>
            <a:r>
              <a:rPr lang="en-US" sz="1800" b="1" dirty="0">
                <a:latin typeface="Calibri" pitchFamily="34" charset="0"/>
              </a:rPr>
              <a:t> </a:t>
            </a:r>
            <a:endParaRPr lang="en-US" sz="1800" b="1" dirty="0" smtClean="0">
              <a:latin typeface="Calibri" pitchFamily="34" charset="0"/>
            </a:endParaRPr>
          </a:p>
          <a:p>
            <a:pPr marL="109728" indent="0">
              <a:spcBef>
                <a:spcPts val="0"/>
              </a:spcBef>
              <a:buNone/>
            </a:pPr>
            <a:r>
              <a:rPr lang="en-US" sz="1800" b="1" dirty="0" smtClean="0">
                <a:latin typeface="Calibri" pitchFamily="34" charset="0"/>
              </a:rPr>
              <a:t>Dr</a:t>
            </a:r>
            <a:r>
              <a:rPr lang="en-US" sz="1800" b="1" dirty="0">
                <a:latin typeface="Calibri" pitchFamily="34" charset="0"/>
              </a:rPr>
              <a:t>. Brent Lee Pickett</a:t>
            </a:r>
            <a:endParaRPr lang="en-US" sz="1800" dirty="0">
              <a:latin typeface="Calibri" pitchFamily="34" charset="0"/>
            </a:endParaRPr>
          </a:p>
          <a:p>
            <a:pPr marL="109728" indent="0">
              <a:spcBef>
                <a:spcPts val="0"/>
              </a:spcBef>
              <a:buNone/>
            </a:pPr>
            <a:r>
              <a:rPr lang="en-US" sz="1800" dirty="0">
                <a:latin typeface="Calibri" pitchFamily="34" charset="0"/>
              </a:rPr>
              <a:t>Associate Dean and Director of the </a:t>
            </a:r>
            <a:r>
              <a:rPr lang="en-US" sz="1800" dirty="0" smtClean="0">
                <a:latin typeface="Calibri" pitchFamily="34" charset="0"/>
              </a:rPr>
              <a:t>Casper </a:t>
            </a:r>
            <a:r>
              <a:rPr lang="en-US" sz="1800" dirty="0">
                <a:latin typeface="Calibri" pitchFamily="34" charset="0"/>
              </a:rPr>
              <a:t>College Center</a:t>
            </a:r>
          </a:p>
          <a:p>
            <a:pPr marL="109728" indent="0">
              <a:spcBef>
                <a:spcPts val="0"/>
              </a:spcBef>
              <a:buNone/>
            </a:pPr>
            <a:r>
              <a:rPr lang="en-US" sz="1800" dirty="0">
                <a:latin typeface="Calibri" pitchFamily="34" charset="0"/>
              </a:rPr>
              <a:t>University of Wyoming</a:t>
            </a:r>
          </a:p>
          <a:p>
            <a:pPr marL="109728" indent="0">
              <a:spcBef>
                <a:spcPts val="0"/>
              </a:spcBef>
              <a:buNone/>
            </a:pPr>
            <a:r>
              <a:rPr lang="en-US" sz="1800" b="1" dirty="0">
                <a:latin typeface="Calibri" pitchFamily="34" charset="0"/>
              </a:rPr>
              <a:t> </a:t>
            </a:r>
            <a:endParaRPr lang="en-US" sz="1800" dirty="0">
              <a:latin typeface="Calibri" pitchFamily="34" charset="0"/>
            </a:endParaRPr>
          </a:p>
          <a:p>
            <a:pPr marL="109728" indent="0">
              <a:spcBef>
                <a:spcPts val="0"/>
              </a:spcBef>
              <a:buNone/>
            </a:pPr>
            <a:r>
              <a:rPr lang="en-US" sz="1800" b="1" dirty="0">
                <a:latin typeface="Calibri" pitchFamily="34" charset="0"/>
              </a:rPr>
              <a:t>Dr. Joan Roca</a:t>
            </a:r>
            <a:endParaRPr lang="en-US" sz="1800" dirty="0">
              <a:latin typeface="Calibri" pitchFamily="34" charset="0"/>
            </a:endParaRPr>
          </a:p>
          <a:p>
            <a:pPr marL="109728" indent="0">
              <a:spcBef>
                <a:spcPts val="0"/>
              </a:spcBef>
              <a:buNone/>
            </a:pPr>
            <a:r>
              <a:rPr lang="en-US" sz="1800" dirty="0">
                <a:latin typeface="Calibri" pitchFamily="34" charset="0"/>
              </a:rPr>
              <a:t>Dean of Library Services</a:t>
            </a:r>
          </a:p>
          <a:p>
            <a:pPr marL="109728" indent="0">
              <a:spcBef>
                <a:spcPts val="0"/>
              </a:spcBef>
              <a:buNone/>
            </a:pPr>
            <a:r>
              <a:rPr lang="en-US" sz="1800" dirty="0">
                <a:latin typeface="Calibri" pitchFamily="34" charset="0"/>
              </a:rPr>
              <a:t>Minnesota State University, Mankato</a:t>
            </a:r>
          </a:p>
          <a:p>
            <a:pPr marL="109728" indent="0">
              <a:spcBef>
                <a:spcPts val="0"/>
              </a:spcBef>
              <a:buNone/>
            </a:pPr>
            <a:endParaRPr lang="en-US" sz="1800" b="1" dirty="0" smtClean="0">
              <a:latin typeface="Calibri" pitchFamily="34" charset="0"/>
            </a:endParaRPr>
          </a:p>
          <a:p>
            <a:pPr marL="109728" indent="0">
              <a:spcBef>
                <a:spcPts val="0"/>
              </a:spcBef>
              <a:buNone/>
            </a:pPr>
            <a:r>
              <a:rPr lang="en-US" sz="1800" b="1" dirty="0">
                <a:latin typeface="Calibri" pitchFamily="34" charset="0"/>
              </a:rPr>
              <a:t> </a:t>
            </a:r>
            <a:r>
              <a:rPr lang="en-US" sz="1800" b="1" dirty="0" smtClean="0">
                <a:latin typeface="Calibri" pitchFamily="34" charset="0"/>
              </a:rPr>
              <a:t>Dr</a:t>
            </a:r>
            <a:r>
              <a:rPr lang="en-US" sz="1800" b="1" dirty="0">
                <a:latin typeface="Calibri" pitchFamily="34" charset="0"/>
              </a:rPr>
              <a:t>. Karen L. </a:t>
            </a:r>
            <a:r>
              <a:rPr lang="en-US" sz="1800" b="1" dirty="0" err="1">
                <a:latin typeface="Calibri" pitchFamily="34" charset="0"/>
              </a:rPr>
              <a:t>Schmid</a:t>
            </a:r>
            <a:endParaRPr lang="en-US" sz="1800" dirty="0">
              <a:latin typeface="Calibri" pitchFamily="34" charset="0"/>
            </a:endParaRPr>
          </a:p>
          <a:p>
            <a:pPr marL="109728" indent="0">
              <a:spcBef>
                <a:spcPts val="0"/>
              </a:spcBef>
              <a:buNone/>
            </a:pPr>
            <a:r>
              <a:rPr lang="en-US" sz="1800" dirty="0">
                <a:latin typeface="Calibri" pitchFamily="34" charset="0"/>
              </a:rPr>
              <a:t>Vice Chancellor for Academic Affairs</a:t>
            </a:r>
          </a:p>
          <a:p>
            <a:pPr marL="109728" indent="0">
              <a:spcBef>
                <a:spcPts val="0"/>
              </a:spcBef>
              <a:buNone/>
            </a:pPr>
            <a:r>
              <a:rPr lang="en-US" sz="1800" dirty="0">
                <a:latin typeface="Calibri" pitchFamily="34" charset="0"/>
              </a:rPr>
              <a:t>Purdue University-North Central</a:t>
            </a:r>
          </a:p>
          <a:p>
            <a:pPr marL="109728" indent="0">
              <a:buNone/>
            </a:pPr>
            <a:endParaRPr lang="en-US" sz="1800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3739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109728" lvl="0" indent="0">
              <a:buNone/>
            </a:pPr>
            <a:r>
              <a:rPr lang="en-US" sz="2600" b="1" dirty="0" smtClean="0">
                <a:latin typeface="Calibri" pitchFamily="34" charset="0"/>
              </a:rPr>
              <a:t>Accreditation…</a:t>
            </a:r>
          </a:p>
          <a:p>
            <a:pPr lvl="0"/>
            <a:r>
              <a:rPr lang="en-US" sz="2600" b="1" dirty="0" smtClean="0">
                <a:latin typeface="Calibri" pitchFamily="34" charset="0"/>
              </a:rPr>
              <a:t>Encourages </a:t>
            </a:r>
            <a:r>
              <a:rPr lang="en-US" sz="2600" b="1" dirty="0">
                <a:latin typeface="Calibri" pitchFamily="34" charset="0"/>
              </a:rPr>
              <a:t>confidence that an institution’s </a:t>
            </a:r>
            <a:endParaRPr lang="en-US" sz="2600" b="1" dirty="0" smtClean="0">
              <a:latin typeface="Calibri" pitchFamily="34" charset="0"/>
            </a:endParaRPr>
          </a:p>
          <a:p>
            <a:pPr marL="365760" lvl="1" indent="0">
              <a:buNone/>
            </a:pPr>
            <a:r>
              <a:rPr lang="en-US" sz="2600" b="1" dirty="0" smtClean="0">
                <a:latin typeface="Calibri" pitchFamily="34" charset="0"/>
              </a:rPr>
              <a:t>presentation </a:t>
            </a:r>
            <a:r>
              <a:rPr lang="en-US" sz="2600" b="1" dirty="0">
                <a:latin typeface="Calibri" pitchFamily="34" charset="0"/>
              </a:rPr>
              <a:t>of the education it provides is fair and accurate, including the description of services available to students and the accomplishments of its graduates. </a:t>
            </a:r>
          </a:p>
          <a:p>
            <a:pPr lvl="0"/>
            <a:r>
              <a:rPr lang="en-US" sz="2600" b="1" dirty="0">
                <a:latin typeface="Calibri" pitchFamily="34" charset="0"/>
              </a:rPr>
              <a:t>Assures that a neutral, external party (</a:t>
            </a:r>
            <a:r>
              <a:rPr lang="en-US" sz="2600" b="1" dirty="0" err="1">
                <a:latin typeface="Calibri" pitchFamily="34" charset="0"/>
              </a:rPr>
              <a:t>HLC</a:t>
            </a:r>
            <a:r>
              <a:rPr lang="en-US" sz="2600" b="1" dirty="0">
                <a:latin typeface="Calibri" pitchFamily="34" charset="0"/>
              </a:rPr>
              <a:t>) has reviewed the quality of education provided and has found it to be satisfactory, based upon appropriate peer expertise. </a:t>
            </a:r>
          </a:p>
          <a:p>
            <a:pPr lvl="0"/>
            <a:r>
              <a:rPr lang="en-US" sz="2600" b="1" dirty="0">
                <a:latin typeface="Calibri" pitchFamily="34" charset="0"/>
              </a:rPr>
              <a:t>Confirms that institutions and programs have processes in place to meet changes in thinking within the academy and in the public’s </a:t>
            </a:r>
            <a:r>
              <a:rPr lang="en-US" sz="2600" b="1" dirty="0" smtClean="0">
                <a:latin typeface="Calibri" pitchFamily="34" charset="0"/>
              </a:rPr>
              <a:t>expectations.</a:t>
            </a:r>
            <a:endParaRPr lang="en-US" sz="2600" b="1" dirty="0">
              <a:latin typeface="Calibri" pitchFamily="34" charset="0"/>
            </a:endParaRPr>
          </a:p>
          <a:p>
            <a:r>
              <a:rPr lang="en-US" sz="2600" b="1" dirty="0" smtClean="0">
                <a:latin typeface="Calibri" pitchFamily="34" charset="0"/>
              </a:rPr>
              <a:t>Provides for student federal financial aid eligibility, transfer of credit, entrance to graduate or professional programs…</a:t>
            </a:r>
            <a:endParaRPr lang="en-US" sz="2600" b="1" dirty="0">
              <a:latin typeface="Calibri" pitchFamily="34" charset="0"/>
            </a:endParaRPr>
          </a:p>
          <a:p>
            <a:endParaRPr lang="en-US" sz="2600" b="1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What, When, Who </a:t>
            </a:r>
            <a:r>
              <a:rPr lang="en-US" dirty="0"/>
              <a:t>and </a:t>
            </a:r>
            <a:r>
              <a:rPr lang="en-US" sz="4400" dirty="0">
                <a:solidFill>
                  <a:srgbClr val="C00000"/>
                </a:solidFill>
              </a:rPr>
              <a:t>Why</a:t>
            </a:r>
            <a:r>
              <a:rPr lang="en-US" dirty="0"/>
              <a:t>?</a:t>
            </a:r>
          </a:p>
        </p:txBody>
      </p:sp>
      <p:pic>
        <p:nvPicPr>
          <p:cNvPr id="4" name="Picture 2" descr="C:\Users\jcossey\AppData\Local\Microsoft\Windows\Temporary Internet Files\Content.IE5\NJGKEV0S\MC900433829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352652">
            <a:off x="6002279" y="-204105"/>
            <a:ext cx="2703852" cy="27038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82901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8229600" cy="2971800"/>
          </a:xfrm>
        </p:spPr>
        <p:txBody>
          <a:bodyPr>
            <a:normAutofit/>
          </a:bodyPr>
          <a:lstStyle/>
          <a:p>
            <a:pPr algn="ctr"/>
            <a:r>
              <a:rPr lang="en-US" b="1" i="0" u="none" strike="noStrike" baseline="0" dirty="0" smtClean="0">
                <a:latin typeface="Cambria"/>
              </a:rPr>
              <a:t>Criterion One</a:t>
            </a:r>
            <a:br>
              <a:rPr lang="en-US" b="1" i="0" u="none" strike="noStrike" baseline="0" dirty="0" smtClean="0">
                <a:latin typeface="Cambria"/>
              </a:rPr>
            </a:br>
            <a:r>
              <a:rPr lang="en-US" b="1" i="0" u="none" strike="noStrike" baseline="0" dirty="0" smtClean="0">
                <a:latin typeface="Cambria"/>
              </a:rPr>
              <a:t>  Mission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0347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>
            <a:normAutofit/>
          </a:bodyPr>
          <a:lstStyle/>
          <a:p>
            <a:pPr marR="0" rtl="0"/>
            <a:r>
              <a:rPr lang="en-US" sz="3200" b="1" i="0" u="none" strike="noStrike" baseline="0" dirty="0" smtClean="0">
                <a:latin typeface="Cambria"/>
              </a:rPr>
              <a:t>Criterion One:  Mission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851018" y="1219200"/>
            <a:ext cx="74676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>
                <a:latin typeface="Calibri" pitchFamily="34" charset="0"/>
              </a:rPr>
              <a:t>1C2</a:t>
            </a:r>
            <a:r>
              <a:rPr lang="en-US" sz="2800" b="1" dirty="0">
                <a:latin typeface="Calibri" pitchFamily="34" charset="0"/>
              </a:rPr>
              <a:t> – In your course or programs what activities do you do that reflect attention to diversity? </a:t>
            </a:r>
            <a:endParaRPr lang="en-US" sz="2800" b="1" dirty="0" smtClean="0">
              <a:latin typeface="Calibri" pitchFamily="34" charset="0"/>
            </a:endParaRPr>
          </a:p>
          <a:p>
            <a:endParaRPr lang="en-US" sz="2800" b="1" dirty="0" smtClean="0">
              <a:latin typeface="Calibri" pitchFamily="34" charset="0"/>
            </a:endParaRPr>
          </a:p>
          <a:p>
            <a:r>
              <a:rPr lang="en-US" sz="2800" b="1" dirty="0" smtClean="0">
                <a:latin typeface="Calibri" pitchFamily="34" charset="0"/>
              </a:rPr>
              <a:t>For </a:t>
            </a:r>
            <a:r>
              <a:rPr lang="en-US" sz="2800" b="1" dirty="0">
                <a:latin typeface="Calibri" pitchFamily="34" charset="0"/>
              </a:rPr>
              <a:t>example, how do you incorporate multiculturalism and diversity into your curriculum</a:t>
            </a:r>
            <a:r>
              <a:rPr lang="en-US" sz="2800" b="1" dirty="0" smtClean="0">
                <a:latin typeface="Calibri" pitchFamily="34" charset="0"/>
              </a:rPr>
              <a:t>?</a:t>
            </a:r>
            <a:endParaRPr lang="en-US" sz="2800" dirty="0">
              <a:latin typeface="Calibri" pitchFamily="34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50059650"/>
              </p:ext>
            </p:extLst>
          </p:nvPr>
        </p:nvGraphicFramePr>
        <p:xfrm>
          <a:off x="470018" y="4495800"/>
          <a:ext cx="8229600" cy="227076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981200"/>
                <a:gridCol w="4168168"/>
                <a:gridCol w="2080232"/>
              </a:tblGrid>
              <a:tr h="96489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</a:rPr>
                        <a:t>Name of Course or Program</a:t>
                      </a:r>
                      <a:endParaRPr lang="en-US" sz="20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885" marR="6088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</a:rPr>
                        <a:t>Evidence</a:t>
                      </a:r>
                      <a:endParaRPr lang="en-US" sz="20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885" marR="6088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</a:rPr>
                        <a:t>Contact Person (email)</a:t>
                      </a:r>
                      <a:endParaRPr lang="en-US" sz="20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885" marR="60885" marT="0" marB="0" anchor="ctr"/>
                </a:tc>
              </a:tr>
              <a:tr h="494818"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 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885" marR="60885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 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885" marR="60885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 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885" marR="60885" marT="0" marB="0"/>
                </a:tc>
              </a:tr>
              <a:tr h="494818"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 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885" marR="60885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 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885" marR="60885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 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885" marR="60885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04839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en-US" sz="3200" b="1" i="0" u="none" strike="noStrike" baseline="0" dirty="0" smtClean="0">
                <a:latin typeface="Cambria"/>
              </a:rPr>
              <a:t>Criterion One:  Mission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676400"/>
            <a:ext cx="71628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b="1" i="0" u="none" strike="noStrike" baseline="0" dirty="0" err="1" smtClean="0">
                <a:latin typeface="Calibri" pitchFamily="34" charset="0"/>
              </a:rPr>
              <a:t>1D1</a:t>
            </a:r>
            <a:r>
              <a:rPr lang="en-US" sz="2800" b="1" i="0" u="none" strike="noStrike" baseline="0" dirty="0" smtClean="0">
                <a:latin typeface="Calibri" pitchFamily="34" charset="0"/>
              </a:rPr>
              <a:t>, </a:t>
            </a:r>
            <a:r>
              <a:rPr lang="en-US" sz="2800" b="1" i="0" u="none" strike="noStrike" baseline="0" dirty="0" err="1" smtClean="0">
                <a:latin typeface="Calibri" pitchFamily="34" charset="0"/>
              </a:rPr>
              <a:t>1D3</a:t>
            </a:r>
            <a:r>
              <a:rPr lang="en-US" sz="2800" b="1" i="0" u="none" strike="noStrike" baseline="0" dirty="0" smtClean="0">
                <a:latin typeface="Calibri" pitchFamily="34" charset="0"/>
              </a:rPr>
              <a:t> – In what specific ways does your course or program engage with the community and respond to their needs? </a:t>
            </a:r>
          </a:p>
          <a:p>
            <a:pPr marL="0" indent="0">
              <a:buNone/>
            </a:pPr>
            <a:endParaRPr lang="en-US" sz="2800" b="1" dirty="0">
              <a:latin typeface="Calibri" pitchFamily="34" charset="0"/>
            </a:endParaRPr>
          </a:p>
          <a:p>
            <a:pPr marL="0" indent="0">
              <a:buNone/>
            </a:pPr>
            <a:r>
              <a:rPr lang="en-US" sz="2800" b="1" dirty="0" smtClean="0">
                <a:latin typeface="Calibri" pitchFamily="34" charset="0"/>
              </a:rPr>
              <a:t>(e.g. </a:t>
            </a:r>
            <a:r>
              <a:rPr lang="en-US" sz="2800" b="1" i="0" u="none" strike="noStrike" baseline="0" dirty="0" smtClean="0">
                <a:latin typeface="Calibri" pitchFamily="34" charset="0"/>
              </a:rPr>
              <a:t>Nursing</a:t>
            </a:r>
            <a:r>
              <a:rPr lang="en-US" sz="2800" b="1" i="0" u="none" strike="noStrike" dirty="0" smtClean="0">
                <a:latin typeface="Calibri" pitchFamily="34" charset="0"/>
              </a:rPr>
              <a:t> </a:t>
            </a:r>
            <a:r>
              <a:rPr lang="en-US" sz="2800" b="1" dirty="0">
                <a:latin typeface="Calibri" pitchFamily="34" charset="0"/>
              </a:rPr>
              <a:t>f</a:t>
            </a:r>
            <a:r>
              <a:rPr lang="en-US" sz="2800" b="1" i="0" u="none" strike="noStrike" baseline="0" dirty="0" smtClean="0">
                <a:latin typeface="Calibri" pitchFamily="34" charset="0"/>
              </a:rPr>
              <a:t>lu clinic; create new course, certificate, etc.)</a:t>
            </a:r>
            <a:endParaRPr lang="en-US" sz="2800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1400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8229600" cy="2743200"/>
          </a:xfrm>
        </p:spPr>
        <p:txBody>
          <a:bodyPr>
            <a:normAutofit/>
          </a:bodyPr>
          <a:lstStyle/>
          <a:p>
            <a:pPr marR="0" algn="ctr" rtl="0"/>
            <a:r>
              <a:rPr lang="en-US" b="1" i="0" u="none" strike="noStrike" baseline="0" dirty="0" smtClean="0">
                <a:latin typeface="Cambria"/>
              </a:rPr>
              <a:t>Criterion Two</a:t>
            </a:r>
            <a:br>
              <a:rPr lang="en-US" b="1" i="0" u="none" strike="noStrike" baseline="0" dirty="0" smtClean="0">
                <a:latin typeface="Cambria"/>
              </a:rPr>
            </a:br>
            <a:r>
              <a:rPr lang="en-US" b="1" i="0" u="none" strike="noStrike" baseline="0" dirty="0" smtClean="0">
                <a:latin typeface="Cambria"/>
              </a:rPr>
              <a:t>Integrity</a:t>
            </a:r>
          </a:p>
        </p:txBody>
      </p:sp>
    </p:spTree>
    <p:extLst>
      <p:ext uri="{BB962C8B-B14F-4D97-AF65-F5344CB8AC3E}">
        <p14:creationId xmlns:p14="http://schemas.microsoft.com/office/powerpoint/2010/main" val="2284170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en-US" sz="3200" b="1" i="0" u="none" strike="noStrike" baseline="0" dirty="0" smtClean="0">
                <a:latin typeface="Cambria"/>
              </a:rPr>
              <a:t>Criterion Two:  Integrity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600200"/>
            <a:ext cx="75438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b="1" i="0" u="none" strike="noStrike" baseline="0" dirty="0" err="1" smtClean="0">
                <a:latin typeface="Calibri" pitchFamily="34" charset="0"/>
              </a:rPr>
              <a:t>2E2</a:t>
            </a:r>
            <a:r>
              <a:rPr lang="en-US" sz="2800" b="1" i="0" u="none" strike="noStrike" baseline="0" dirty="0" smtClean="0">
                <a:latin typeface="Calibri" pitchFamily="34" charset="0"/>
              </a:rPr>
              <a:t> – In what ways does your course or program offer students guidance in the ethical use of information resources? </a:t>
            </a:r>
          </a:p>
          <a:p>
            <a:pPr marL="0" indent="0">
              <a:buNone/>
            </a:pPr>
            <a:endParaRPr lang="en-US" sz="2800" b="1" dirty="0">
              <a:latin typeface="Calibri" pitchFamily="34" charset="0"/>
            </a:endParaRPr>
          </a:p>
          <a:p>
            <a:pPr marL="0" indent="0">
              <a:buNone/>
            </a:pPr>
            <a:r>
              <a:rPr lang="en-US" sz="2800" b="1" i="0" u="none" strike="noStrike" baseline="0" dirty="0" smtClean="0">
                <a:latin typeface="Calibri" pitchFamily="34" charset="0"/>
              </a:rPr>
              <a:t>(e.g. credibility of sources, copyright, data interpretation, turnitin.com)</a:t>
            </a:r>
            <a:endParaRPr lang="en-US" sz="2800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2757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ustom 5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C00000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228</TotalTime>
  <Words>762</Words>
  <Application>Microsoft Office PowerPoint</Application>
  <PresentationFormat>On-screen Show (4:3)</PresentationFormat>
  <Paragraphs>118</Paragraphs>
  <Slides>20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Concourse</vt:lpstr>
      <vt:lpstr>“Show me the Evidence”   </vt:lpstr>
      <vt:lpstr>What, When, Who and Why?</vt:lpstr>
      <vt:lpstr>What, When, Who and Why?</vt:lpstr>
      <vt:lpstr>What, When, Who and Why?</vt:lpstr>
      <vt:lpstr>Criterion One   Mission</vt:lpstr>
      <vt:lpstr>Criterion One:  Mission</vt:lpstr>
      <vt:lpstr>Criterion One:  Mission</vt:lpstr>
      <vt:lpstr>Criterion Two Integrity</vt:lpstr>
      <vt:lpstr>Criterion Two:  Integrity</vt:lpstr>
      <vt:lpstr>Criterion Two:  Integrity</vt:lpstr>
      <vt:lpstr>Criterion Three   Teaching and Learning</vt:lpstr>
      <vt:lpstr>Criterion Three:  Teaching and Learning – Considering Our Mission…</vt:lpstr>
      <vt:lpstr>Criterion Three:  Teaching and Learning – Considering Our Mission…</vt:lpstr>
      <vt:lpstr> Criterion Three:  Teaching and Learning – Considering Our Mission… </vt:lpstr>
      <vt:lpstr>Criterion Four    Assessment of Student Learning</vt:lpstr>
      <vt:lpstr> Criterion Four:   Assessment of  Student Learning  </vt:lpstr>
      <vt:lpstr>PowerPoint Presentation</vt:lpstr>
      <vt:lpstr>Criterion Five Effective Planning and Governance</vt:lpstr>
      <vt:lpstr> Criterion Five:  Effective Planning </vt:lpstr>
      <vt:lpstr>Thanks for helping us find the evidence to support a successful HLC visit.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Criterion One:  Mission</dc:title>
  <dc:creator>Lynita</dc:creator>
  <cp:lastModifiedBy>Jeannie Cossey</cp:lastModifiedBy>
  <cp:revision>19</cp:revision>
  <dcterms:created xsi:type="dcterms:W3CDTF">2013-08-09T06:25:38Z</dcterms:created>
  <dcterms:modified xsi:type="dcterms:W3CDTF">2013-08-14T20:47:19Z</dcterms:modified>
</cp:coreProperties>
</file>