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2" r:id="rId4"/>
    <p:sldId id="284" r:id="rId5"/>
    <p:sldId id="285" r:id="rId6"/>
    <p:sldId id="286" r:id="rId7"/>
    <p:sldId id="262" r:id="rId8"/>
    <p:sldId id="281" r:id="rId9"/>
    <p:sldId id="275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19" autoAdjust="0"/>
  </p:normalViewPr>
  <p:slideViewPr>
    <p:cSldViewPr>
      <p:cViewPr varScale="1">
        <p:scale>
          <a:sx n="86" d="100"/>
          <a:sy n="86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11967-4B92-432A-B368-F4FF08C9F41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D24DAE-F3DB-439F-8001-BCA3FDF46E0A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Develop Research questions:</a:t>
          </a:r>
        </a:p>
        <a:p>
          <a:r>
            <a:rPr lang="en-US" b="1" u="sng" dirty="0" smtClean="0"/>
            <a:t>Motivational Interviewing</a:t>
          </a:r>
          <a:endParaRPr lang="en-US" b="1" u="sng" dirty="0"/>
        </a:p>
      </dgm:t>
    </dgm:pt>
    <dgm:pt modelId="{A24A65D3-512B-4483-9137-852B592F24A5}" type="parTrans" cxnId="{A079C9E0-04AE-4046-A679-8DF2FC3DA2DA}">
      <dgm:prSet/>
      <dgm:spPr/>
      <dgm:t>
        <a:bodyPr/>
        <a:lstStyle/>
        <a:p>
          <a:endParaRPr lang="en-US"/>
        </a:p>
      </dgm:t>
    </dgm:pt>
    <dgm:pt modelId="{5B730466-2E2C-4D89-BB66-222BAC105ABC}" type="sibTrans" cxnId="{A079C9E0-04AE-4046-A679-8DF2FC3DA2DA}">
      <dgm:prSet/>
      <dgm:spPr/>
      <dgm:t>
        <a:bodyPr/>
        <a:lstStyle/>
        <a:p>
          <a:endParaRPr lang="en-US"/>
        </a:p>
      </dgm:t>
    </dgm:pt>
    <dgm:pt modelId="{88A4AD49-D63B-4A27-BCBB-C66495B4C569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Teach and train undergrads:</a:t>
          </a:r>
        </a:p>
        <a:p>
          <a:r>
            <a:rPr lang="en-US" b="1" u="sng" dirty="0" smtClean="0"/>
            <a:t>13 Undergraduates</a:t>
          </a:r>
        </a:p>
        <a:p>
          <a:r>
            <a:rPr lang="en-US" b="1" u="sng" dirty="0" smtClean="0"/>
            <a:t>Spring 2014 </a:t>
          </a:r>
          <a:endParaRPr lang="en-US" b="1" u="sng" dirty="0"/>
        </a:p>
      </dgm:t>
    </dgm:pt>
    <dgm:pt modelId="{D8FB3C17-8C94-40F6-93E8-7DB0A752F525}" type="parTrans" cxnId="{6B6B152B-305D-45D3-BB42-FA94ABDF05D1}">
      <dgm:prSet/>
      <dgm:spPr/>
      <dgm:t>
        <a:bodyPr/>
        <a:lstStyle/>
        <a:p>
          <a:endParaRPr lang="en-US"/>
        </a:p>
      </dgm:t>
    </dgm:pt>
    <dgm:pt modelId="{34E2D955-CAE5-4B05-A493-2F64411062B4}" type="sibTrans" cxnId="{6B6B152B-305D-45D3-BB42-FA94ABDF05D1}">
      <dgm:prSet/>
      <dgm:spPr/>
      <dgm:t>
        <a:bodyPr/>
        <a:lstStyle/>
        <a:p>
          <a:endParaRPr lang="en-US"/>
        </a:p>
      </dgm:t>
    </dgm:pt>
    <dgm:pt modelId="{27B8669F-53B4-4B49-A706-5F5A5F7AB9F1}">
      <dgm:prSet phldrT="[Text]"/>
      <dgm:spPr>
        <a:solidFill>
          <a:schemeClr val="bg2"/>
        </a:solidFill>
      </dgm:spPr>
      <dgm:t>
        <a:bodyPr/>
        <a:lstStyle/>
        <a:p>
          <a:r>
            <a:rPr lang="en-US" dirty="0" smtClean="0"/>
            <a:t>Randomized-Controlled Trial (pre and post):</a:t>
          </a:r>
        </a:p>
        <a:p>
          <a:r>
            <a:rPr lang="en-US" b="1" u="sng" dirty="0" err="1" smtClean="0"/>
            <a:t>Tx</a:t>
          </a:r>
          <a:r>
            <a:rPr lang="en-US" b="1" u="sng" dirty="0" smtClean="0"/>
            <a:t> = 41, Control = 46</a:t>
          </a:r>
          <a:endParaRPr lang="en-US" b="1" u="sng" dirty="0"/>
        </a:p>
      </dgm:t>
    </dgm:pt>
    <dgm:pt modelId="{62FBB172-3747-4FCC-AD45-FF1D3BD21897}" type="parTrans" cxnId="{DEBACF5C-7380-429D-83E1-3DA3A8B9DFA8}">
      <dgm:prSet/>
      <dgm:spPr/>
      <dgm:t>
        <a:bodyPr/>
        <a:lstStyle/>
        <a:p>
          <a:endParaRPr lang="en-US"/>
        </a:p>
      </dgm:t>
    </dgm:pt>
    <dgm:pt modelId="{0021F76C-8E86-40A8-89D0-73BF2F144824}" type="sibTrans" cxnId="{DEBACF5C-7380-429D-83E1-3DA3A8B9DFA8}">
      <dgm:prSet/>
      <dgm:spPr/>
      <dgm:t>
        <a:bodyPr/>
        <a:lstStyle/>
        <a:p>
          <a:endParaRPr lang="en-US"/>
        </a:p>
      </dgm:t>
    </dgm:pt>
    <dgm:pt modelId="{4ACD1E8F-EF74-42B4-AA22-F6CA7FC78BAE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Data-based</a:t>
          </a:r>
          <a:r>
            <a:rPr lang="en-US" baseline="0" dirty="0" smtClean="0"/>
            <a:t> decisions:</a:t>
          </a:r>
        </a:p>
        <a:p>
          <a:r>
            <a:rPr lang="en-US" b="1" u="sng" baseline="0" dirty="0" smtClean="0"/>
            <a:t>In Progress </a:t>
          </a:r>
          <a:endParaRPr lang="en-US" b="1" u="sng" dirty="0"/>
        </a:p>
      </dgm:t>
    </dgm:pt>
    <dgm:pt modelId="{3337EB71-2E2B-44D1-9110-B782129F2ED2}" type="parTrans" cxnId="{B246837A-D03D-4184-9079-19B6825B676D}">
      <dgm:prSet/>
      <dgm:spPr/>
      <dgm:t>
        <a:bodyPr/>
        <a:lstStyle/>
        <a:p>
          <a:endParaRPr lang="en-US"/>
        </a:p>
      </dgm:t>
    </dgm:pt>
    <dgm:pt modelId="{37F3AD37-8002-42BE-BEC6-A64F1DC9C39D}" type="sibTrans" cxnId="{B246837A-D03D-4184-9079-19B6825B676D}">
      <dgm:prSet/>
      <dgm:spPr/>
      <dgm:t>
        <a:bodyPr/>
        <a:lstStyle/>
        <a:p>
          <a:endParaRPr lang="en-US"/>
        </a:p>
      </dgm:t>
    </dgm:pt>
    <dgm:pt modelId="{376D227C-DC6B-405B-86CB-5F7397735238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smtClean="0"/>
            <a:t>Service-learning partnership: </a:t>
          </a:r>
          <a:r>
            <a:rPr lang="en-US" b="1" u="sng" dirty="0" smtClean="0"/>
            <a:t>Nettleton Public Schools</a:t>
          </a:r>
          <a:endParaRPr lang="en-US" b="1" u="sng" dirty="0"/>
        </a:p>
      </dgm:t>
    </dgm:pt>
    <dgm:pt modelId="{EFFB4DCD-3CE0-498B-8117-6FB48C6027BE}" type="parTrans" cxnId="{EFCB1888-5E7F-4676-9754-8AC80D7686D9}">
      <dgm:prSet/>
      <dgm:spPr/>
      <dgm:t>
        <a:bodyPr/>
        <a:lstStyle/>
        <a:p>
          <a:endParaRPr lang="en-US"/>
        </a:p>
      </dgm:t>
    </dgm:pt>
    <dgm:pt modelId="{26E1BBA0-776C-4AD2-856E-8B5E59C59C48}" type="sibTrans" cxnId="{EFCB1888-5E7F-4676-9754-8AC80D7686D9}">
      <dgm:prSet/>
      <dgm:spPr/>
      <dgm:t>
        <a:bodyPr/>
        <a:lstStyle/>
        <a:p>
          <a:endParaRPr lang="en-US"/>
        </a:p>
      </dgm:t>
    </dgm:pt>
    <dgm:pt modelId="{F3372D11-3160-47A5-A8DA-E138AB93C600}">
      <dgm:prSet/>
      <dgm:spPr>
        <a:solidFill>
          <a:schemeClr val="bg2"/>
        </a:solidFill>
      </dgm:spPr>
      <dgm:t>
        <a:bodyPr/>
        <a:lstStyle/>
        <a:p>
          <a:r>
            <a:rPr lang="en-US" dirty="0" smtClean="0"/>
            <a:t>Developed Service Learning Class/Recruit Undergrads:</a:t>
          </a:r>
        </a:p>
        <a:p>
          <a:r>
            <a:rPr lang="en-US" b="1" u="sng" dirty="0" smtClean="0"/>
            <a:t>Fall 2013</a:t>
          </a:r>
          <a:endParaRPr lang="en-US" b="1" u="sng" dirty="0"/>
        </a:p>
      </dgm:t>
    </dgm:pt>
    <dgm:pt modelId="{5D9644ED-BDE0-4864-BE6C-F4D5822D48A4}" type="parTrans" cxnId="{7C8A1DE9-CB6C-4D59-82E1-FB61C96FC535}">
      <dgm:prSet/>
      <dgm:spPr/>
      <dgm:t>
        <a:bodyPr/>
        <a:lstStyle/>
        <a:p>
          <a:endParaRPr lang="en-US"/>
        </a:p>
      </dgm:t>
    </dgm:pt>
    <dgm:pt modelId="{BE60F3E5-A91D-40FD-A854-E539BA4564D5}" type="sibTrans" cxnId="{7C8A1DE9-CB6C-4D59-82E1-FB61C96FC535}">
      <dgm:prSet/>
      <dgm:spPr/>
      <dgm:t>
        <a:bodyPr/>
        <a:lstStyle/>
        <a:p>
          <a:endParaRPr lang="en-US"/>
        </a:p>
      </dgm:t>
    </dgm:pt>
    <dgm:pt modelId="{ECC1007E-C643-4DD9-A186-CB5C36655373}" type="pres">
      <dgm:prSet presAssocID="{DC911967-4B92-432A-B368-F4FF08C9F4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B0F0E-0111-497D-A4A7-9AB211B4A74F}" type="pres">
      <dgm:prSet presAssocID="{D1D24DAE-F3DB-439F-8001-BCA3FDF46E0A}" presName="node" presStyleLbl="node1" presStyleIdx="0" presStyleCnt="6" custRadScaleRad="100131" custRadScaleInc="-1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190B9-2D6A-4EA3-A410-6492BD12F35E}" type="pres">
      <dgm:prSet presAssocID="{D1D24DAE-F3DB-439F-8001-BCA3FDF46E0A}" presName="spNode" presStyleCnt="0"/>
      <dgm:spPr/>
    </dgm:pt>
    <dgm:pt modelId="{6C45C50F-DEB1-48B9-844E-1A1A98C4293A}" type="pres">
      <dgm:prSet presAssocID="{5B730466-2E2C-4D89-BB66-222BAC105ABC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A41B990-C789-43D7-A9C2-2B9AE4B4D442}" type="pres">
      <dgm:prSet presAssocID="{376D227C-DC6B-405B-86CB-5F739773523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608C4-6DC7-472E-8375-A5F96E860803}" type="pres">
      <dgm:prSet presAssocID="{376D227C-DC6B-405B-86CB-5F7397735238}" presName="spNode" presStyleCnt="0"/>
      <dgm:spPr/>
    </dgm:pt>
    <dgm:pt modelId="{287686B8-4491-45B6-B794-C4B033FD7245}" type="pres">
      <dgm:prSet presAssocID="{26E1BBA0-776C-4AD2-856E-8B5E59C59C4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A34A6331-0EA5-4B0D-B3CE-6B7C31402560}" type="pres">
      <dgm:prSet presAssocID="{F3372D11-3160-47A5-A8DA-E138AB93C60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74896-AA84-428C-873D-196B9A9A1275}" type="pres">
      <dgm:prSet presAssocID="{F3372D11-3160-47A5-A8DA-E138AB93C600}" presName="spNode" presStyleCnt="0"/>
      <dgm:spPr/>
    </dgm:pt>
    <dgm:pt modelId="{51F99FF4-FE40-4209-A1DE-4F443302625B}" type="pres">
      <dgm:prSet presAssocID="{BE60F3E5-A91D-40FD-A854-E539BA4564D5}" presName="sibTrans" presStyleLbl="sibTrans1D1" presStyleIdx="2" presStyleCnt="6"/>
      <dgm:spPr/>
      <dgm:t>
        <a:bodyPr/>
        <a:lstStyle/>
        <a:p>
          <a:endParaRPr lang="en-US"/>
        </a:p>
      </dgm:t>
    </dgm:pt>
    <dgm:pt modelId="{91E40515-97C7-49F6-BEF3-4CD6586B36C0}" type="pres">
      <dgm:prSet presAssocID="{88A4AD49-D63B-4A27-BCBB-C66495B4C56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5C795-ED1C-49BB-B677-CD2EBE414BF2}" type="pres">
      <dgm:prSet presAssocID="{88A4AD49-D63B-4A27-BCBB-C66495B4C569}" presName="spNode" presStyleCnt="0"/>
      <dgm:spPr/>
    </dgm:pt>
    <dgm:pt modelId="{D3A62CFC-25D6-4903-825F-385AE47EAB0C}" type="pres">
      <dgm:prSet presAssocID="{34E2D955-CAE5-4B05-A493-2F64411062B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D2D7136-F724-44E9-BADF-9D6099B5D263}" type="pres">
      <dgm:prSet presAssocID="{27B8669F-53B4-4B49-A706-5F5A5F7AB9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DB15A-88C1-4DB6-B84C-EC3B387C3A97}" type="pres">
      <dgm:prSet presAssocID="{27B8669F-53B4-4B49-A706-5F5A5F7AB9F1}" presName="spNode" presStyleCnt="0"/>
      <dgm:spPr/>
    </dgm:pt>
    <dgm:pt modelId="{39A48DBE-09FF-4559-BDF6-273A0FB1EAA5}" type="pres">
      <dgm:prSet presAssocID="{0021F76C-8E86-40A8-89D0-73BF2F14482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E915378E-A400-442D-88BD-D9C6F61CA291}" type="pres">
      <dgm:prSet presAssocID="{4ACD1E8F-EF74-42B4-AA22-F6CA7FC78B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95BC3-E359-4C75-9BE2-5C7758987D4F}" type="pres">
      <dgm:prSet presAssocID="{4ACD1E8F-EF74-42B4-AA22-F6CA7FC78BAE}" presName="spNode" presStyleCnt="0"/>
      <dgm:spPr/>
    </dgm:pt>
    <dgm:pt modelId="{7B3A4682-6A06-4999-841E-37646A8A0A9B}" type="pres">
      <dgm:prSet presAssocID="{37F3AD37-8002-42BE-BEC6-A64F1DC9C39D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0AFF4FD1-4E15-4CD0-B309-11D38982C09D}" type="presOf" srcId="{DC911967-4B92-432A-B368-F4FF08C9F415}" destId="{ECC1007E-C643-4DD9-A186-CB5C36655373}" srcOrd="0" destOrd="0" presId="urn:microsoft.com/office/officeart/2005/8/layout/cycle6"/>
    <dgm:cxn modelId="{69647EB3-CB04-404E-8F65-6AC912033EFA}" type="presOf" srcId="{BE60F3E5-A91D-40FD-A854-E539BA4564D5}" destId="{51F99FF4-FE40-4209-A1DE-4F443302625B}" srcOrd="0" destOrd="0" presId="urn:microsoft.com/office/officeart/2005/8/layout/cycle6"/>
    <dgm:cxn modelId="{6B6B152B-305D-45D3-BB42-FA94ABDF05D1}" srcId="{DC911967-4B92-432A-B368-F4FF08C9F415}" destId="{88A4AD49-D63B-4A27-BCBB-C66495B4C569}" srcOrd="3" destOrd="0" parTransId="{D8FB3C17-8C94-40F6-93E8-7DB0A752F525}" sibTransId="{34E2D955-CAE5-4B05-A493-2F64411062B4}"/>
    <dgm:cxn modelId="{E877ABB2-5874-4D1B-82F5-D5AE4CC4C057}" type="presOf" srcId="{34E2D955-CAE5-4B05-A493-2F64411062B4}" destId="{D3A62CFC-25D6-4903-825F-385AE47EAB0C}" srcOrd="0" destOrd="0" presId="urn:microsoft.com/office/officeart/2005/8/layout/cycle6"/>
    <dgm:cxn modelId="{B246837A-D03D-4184-9079-19B6825B676D}" srcId="{DC911967-4B92-432A-B368-F4FF08C9F415}" destId="{4ACD1E8F-EF74-42B4-AA22-F6CA7FC78BAE}" srcOrd="5" destOrd="0" parTransId="{3337EB71-2E2B-44D1-9110-B782129F2ED2}" sibTransId="{37F3AD37-8002-42BE-BEC6-A64F1DC9C39D}"/>
    <dgm:cxn modelId="{146B127B-46F5-4F74-85F0-1B4D23A31AB0}" type="presOf" srcId="{88A4AD49-D63B-4A27-BCBB-C66495B4C569}" destId="{91E40515-97C7-49F6-BEF3-4CD6586B36C0}" srcOrd="0" destOrd="0" presId="urn:microsoft.com/office/officeart/2005/8/layout/cycle6"/>
    <dgm:cxn modelId="{A9C2536F-A09E-440A-97C1-1F8C306FAA95}" type="presOf" srcId="{27B8669F-53B4-4B49-A706-5F5A5F7AB9F1}" destId="{9D2D7136-F724-44E9-BADF-9D6099B5D263}" srcOrd="0" destOrd="0" presId="urn:microsoft.com/office/officeart/2005/8/layout/cycle6"/>
    <dgm:cxn modelId="{A079C9E0-04AE-4046-A679-8DF2FC3DA2DA}" srcId="{DC911967-4B92-432A-B368-F4FF08C9F415}" destId="{D1D24DAE-F3DB-439F-8001-BCA3FDF46E0A}" srcOrd="0" destOrd="0" parTransId="{A24A65D3-512B-4483-9137-852B592F24A5}" sibTransId="{5B730466-2E2C-4D89-BB66-222BAC105ABC}"/>
    <dgm:cxn modelId="{EC13041F-FFE3-4566-A294-CEB3822FD8C0}" type="presOf" srcId="{0021F76C-8E86-40A8-89D0-73BF2F144824}" destId="{39A48DBE-09FF-4559-BDF6-273A0FB1EAA5}" srcOrd="0" destOrd="0" presId="urn:microsoft.com/office/officeart/2005/8/layout/cycle6"/>
    <dgm:cxn modelId="{EFCB1888-5E7F-4676-9754-8AC80D7686D9}" srcId="{DC911967-4B92-432A-B368-F4FF08C9F415}" destId="{376D227C-DC6B-405B-86CB-5F7397735238}" srcOrd="1" destOrd="0" parTransId="{EFFB4DCD-3CE0-498B-8117-6FB48C6027BE}" sibTransId="{26E1BBA0-776C-4AD2-856E-8B5E59C59C48}"/>
    <dgm:cxn modelId="{7BA586B7-9DD5-4A88-AC41-DA76252CDD79}" type="presOf" srcId="{5B730466-2E2C-4D89-BB66-222BAC105ABC}" destId="{6C45C50F-DEB1-48B9-844E-1A1A98C4293A}" srcOrd="0" destOrd="0" presId="urn:microsoft.com/office/officeart/2005/8/layout/cycle6"/>
    <dgm:cxn modelId="{DEBACF5C-7380-429D-83E1-3DA3A8B9DFA8}" srcId="{DC911967-4B92-432A-B368-F4FF08C9F415}" destId="{27B8669F-53B4-4B49-A706-5F5A5F7AB9F1}" srcOrd="4" destOrd="0" parTransId="{62FBB172-3747-4FCC-AD45-FF1D3BD21897}" sibTransId="{0021F76C-8E86-40A8-89D0-73BF2F144824}"/>
    <dgm:cxn modelId="{A9AA98B7-27CA-4AB7-AF1E-A862504B05DA}" type="presOf" srcId="{F3372D11-3160-47A5-A8DA-E138AB93C600}" destId="{A34A6331-0EA5-4B0D-B3CE-6B7C31402560}" srcOrd="0" destOrd="0" presId="urn:microsoft.com/office/officeart/2005/8/layout/cycle6"/>
    <dgm:cxn modelId="{87527F85-B2C2-4A8A-819B-B41F58418D9F}" type="presOf" srcId="{37F3AD37-8002-42BE-BEC6-A64F1DC9C39D}" destId="{7B3A4682-6A06-4999-841E-37646A8A0A9B}" srcOrd="0" destOrd="0" presId="urn:microsoft.com/office/officeart/2005/8/layout/cycle6"/>
    <dgm:cxn modelId="{59DED46F-5A4E-4A9A-A107-614DFAAABA88}" type="presOf" srcId="{376D227C-DC6B-405B-86CB-5F7397735238}" destId="{7A41B990-C789-43D7-A9C2-2B9AE4B4D442}" srcOrd="0" destOrd="0" presId="urn:microsoft.com/office/officeart/2005/8/layout/cycle6"/>
    <dgm:cxn modelId="{6B278BC4-7BAF-4C81-8D52-66DF7F60D7C8}" type="presOf" srcId="{26E1BBA0-776C-4AD2-856E-8B5E59C59C48}" destId="{287686B8-4491-45B6-B794-C4B033FD7245}" srcOrd="0" destOrd="0" presId="urn:microsoft.com/office/officeart/2005/8/layout/cycle6"/>
    <dgm:cxn modelId="{7C8A1DE9-CB6C-4D59-82E1-FB61C96FC535}" srcId="{DC911967-4B92-432A-B368-F4FF08C9F415}" destId="{F3372D11-3160-47A5-A8DA-E138AB93C600}" srcOrd="2" destOrd="0" parTransId="{5D9644ED-BDE0-4864-BE6C-F4D5822D48A4}" sibTransId="{BE60F3E5-A91D-40FD-A854-E539BA4564D5}"/>
    <dgm:cxn modelId="{C36EB613-053E-445D-AFBF-A95D2BDC3532}" type="presOf" srcId="{D1D24DAE-F3DB-439F-8001-BCA3FDF46E0A}" destId="{2FCB0F0E-0111-497D-A4A7-9AB211B4A74F}" srcOrd="0" destOrd="0" presId="urn:microsoft.com/office/officeart/2005/8/layout/cycle6"/>
    <dgm:cxn modelId="{E1503902-E243-4059-BD7E-29D0CBA66034}" type="presOf" srcId="{4ACD1E8F-EF74-42B4-AA22-F6CA7FC78BAE}" destId="{E915378E-A400-442D-88BD-D9C6F61CA291}" srcOrd="0" destOrd="0" presId="urn:microsoft.com/office/officeart/2005/8/layout/cycle6"/>
    <dgm:cxn modelId="{2F2DDCAD-0C72-4C19-81FC-33A9625B7D82}" type="presParOf" srcId="{ECC1007E-C643-4DD9-A186-CB5C36655373}" destId="{2FCB0F0E-0111-497D-A4A7-9AB211B4A74F}" srcOrd="0" destOrd="0" presId="urn:microsoft.com/office/officeart/2005/8/layout/cycle6"/>
    <dgm:cxn modelId="{F2584739-ED24-4B12-BFF0-D641D2A1F3A1}" type="presParOf" srcId="{ECC1007E-C643-4DD9-A186-CB5C36655373}" destId="{1AC190B9-2D6A-4EA3-A410-6492BD12F35E}" srcOrd="1" destOrd="0" presId="urn:microsoft.com/office/officeart/2005/8/layout/cycle6"/>
    <dgm:cxn modelId="{C06A1927-18B7-4436-A748-88C5C66BDBC1}" type="presParOf" srcId="{ECC1007E-C643-4DD9-A186-CB5C36655373}" destId="{6C45C50F-DEB1-48B9-844E-1A1A98C4293A}" srcOrd="2" destOrd="0" presId="urn:microsoft.com/office/officeart/2005/8/layout/cycle6"/>
    <dgm:cxn modelId="{1FC5D3C4-D835-4393-95C8-7F1859CCDCA8}" type="presParOf" srcId="{ECC1007E-C643-4DD9-A186-CB5C36655373}" destId="{7A41B990-C789-43D7-A9C2-2B9AE4B4D442}" srcOrd="3" destOrd="0" presId="urn:microsoft.com/office/officeart/2005/8/layout/cycle6"/>
    <dgm:cxn modelId="{81F3FF93-BFC5-488E-9606-C5E486E0E34D}" type="presParOf" srcId="{ECC1007E-C643-4DD9-A186-CB5C36655373}" destId="{365608C4-6DC7-472E-8375-A5F96E860803}" srcOrd="4" destOrd="0" presId="urn:microsoft.com/office/officeart/2005/8/layout/cycle6"/>
    <dgm:cxn modelId="{A3BC998A-E865-4F7E-B992-7F3A3B0CE4F6}" type="presParOf" srcId="{ECC1007E-C643-4DD9-A186-CB5C36655373}" destId="{287686B8-4491-45B6-B794-C4B033FD7245}" srcOrd="5" destOrd="0" presId="urn:microsoft.com/office/officeart/2005/8/layout/cycle6"/>
    <dgm:cxn modelId="{C4C52457-4A52-494F-9378-3602D40E09D6}" type="presParOf" srcId="{ECC1007E-C643-4DD9-A186-CB5C36655373}" destId="{A34A6331-0EA5-4B0D-B3CE-6B7C31402560}" srcOrd="6" destOrd="0" presId="urn:microsoft.com/office/officeart/2005/8/layout/cycle6"/>
    <dgm:cxn modelId="{FEE66C43-B147-4E1E-BD15-6712D2F0B354}" type="presParOf" srcId="{ECC1007E-C643-4DD9-A186-CB5C36655373}" destId="{BC074896-AA84-428C-873D-196B9A9A1275}" srcOrd="7" destOrd="0" presId="urn:microsoft.com/office/officeart/2005/8/layout/cycle6"/>
    <dgm:cxn modelId="{0FA80D50-5533-4FB9-A0A7-69C9EC87BF7F}" type="presParOf" srcId="{ECC1007E-C643-4DD9-A186-CB5C36655373}" destId="{51F99FF4-FE40-4209-A1DE-4F443302625B}" srcOrd="8" destOrd="0" presId="urn:microsoft.com/office/officeart/2005/8/layout/cycle6"/>
    <dgm:cxn modelId="{B1B1FF59-026A-49F5-A5DD-32743757A901}" type="presParOf" srcId="{ECC1007E-C643-4DD9-A186-CB5C36655373}" destId="{91E40515-97C7-49F6-BEF3-4CD6586B36C0}" srcOrd="9" destOrd="0" presId="urn:microsoft.com/office/officeart/2005/8/layout/cycle6"/>
    <dgm:cxn modelId="{BBEC0B4D-DE85-44A9-B2F6-E9A935520CB9}" type="presParOf" srcId="{ECC1007E-C643-4DD9-A186-CB5C36655373}" destId="{6135C795-ED1C-49BB-B677-CD2EBE414BF2}" srcOrd="10" destOrd="0" presId="urn:microsoft.com/office/officeart/2005/8/layout/cycle6"/>
    <dgm:cxn modelId="{F8F49407-249E-419C-80BC-FD82E0C2E972}" type="presParOf" srcId="{ECC1007E-C643-4DD9-A186-CB5C36655373}" destId="{D3A62CFC-25D6-4903-825F-385AE47EAB0C}" srcOrd="11" destOrd="0" presId="urn:microsoft.com/office/officeart/2005/8/layout/cycle6"/>
    <dgm:cxn modelId="{4766ED86-035B-4FB3-806F-AA88FBF5BC7C}" type="presParOf" srcId="{ECC1007E-C643-4DD9-A186-CB5C36655373}" destId="{9D2D7136-F724-44E9-BADF-9D6099B5D263}" srcOrd="12" destOrd="0" presId="urn:microsoft.com/office/officeart/2005/8/layout/cycle6"/>
    <dgm:cxn modelId="{56BAFD37-0CE4-41C8-AFC1-D20189F7EAFE}" type="presParOf" srcId="{ECC1007E-C643-4DD9-A186-CB5C36655373}" destId="{93FDB15A-88C1-4DB6-B84C-EC3B387C3A97}" srcOrd="13" destOrd="0" presId="urn:microsoft.com/office/officeart/2005/8/layout/cycle6"/>
    <dgm:cxn modelId="{A6138F81-ED1C-4868-9200-9FECCDAF62F1}" type="presParOf" srcId="{ECC1007E-C643-4DD9-A186-CB5C36655373}" destId="{39A48DBE-09FF-4559-BDF6-273A0FB1EAA5}" srcOrd="14" destOrd="0" presId="urn:microsoft.com/office/officeart/2005/8/layout/cycle6"/>
    <dgm:cxn modelId="{7E3F0A3C-DE25-4C5A-9556-140CDDCEA3A0}" type="presParOf" srcId="{ECC1007E-C643-4DD9-A186-CB5C36655373}" destId="{E915378E-A400-442D-88BD-D9C6F61CA291}" srcOrd="15" destOrd="0" presId="urn:microsoft.com/office/officeart/2005/8/layout/cycle6"/>
    <dgm:cxn modelId="{528AD323-7625-4208-8610-4A56C6E59F47}" type="presParOf" srcId="{ECC1007E-C643-4DD9-A186-CB5C36655373}" destId="{3EC95BC3-E359-4C75-9BE2-5C7758987D4F}" srcOrd="16" destOrd="0" presId="urn:microsoft.com/office/officeart/2005/8/layout/cycle6"/>
    <dgm:cxn modelId="{F9B4E4ED-7562-446C-8473-144AE78625A1}" type="presParOf" srcId="{ECC1007E-C643-4DD9-A186-CB5C36655373}" destId="{7B3A4682-6A06-4999-841E-37646A8A0A9B}" srcOrd="17" destOrd="0" presId="urn:microsoft.com/office/officeart/2005/8/layout/cycle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B0F0E-0111-497D-A4A7-9AB211B4A74F}">
      <dsp:nvSpPr>
        <dsp:cNvPr id="0" name=""/>
        <dsp:cNvSpPr/>
      </dsp:nvSpPr>
      <dsp:spPr>
        <a:xfrm>
          <a:off x="6234128" y="0"/>
          <a:ext cx="1806648" cy="117432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 Research questions: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/>
            <a:t>Motivational Interviewing</a:t>
          </a:r>
          <a:endParaRPr lang="en-US" sz="1300" b="1" u="sng" kern="1200" dirty="0"/>
        </a:p>
      </dsp:txBody>
      <dsp:txXfrm>
        <a:off x="6291454" y="57326"/>
        <a:ext cx="1691996" cy="1059669"/>
      </dsp:txXfrm>
    </dsp:sp>
    <dsp:sp modelId="{6C45C50F-DEB1-48B9-844E-1A1A98C4293A}">
      <dsp:nvSpPr>
        <dsp:cNvPr id="0" name=""/>
        <dsp:cNvSpPr/>
      </dsp:nvSpPr>
      <dsp:spPr>
        <a:xfrm>
          <a:off x="4384258" y="585839"/>
          <a:ext cx="5538139" cy="5538139"/>
        </a:xfrm>
        <a:custGeom>
          <a:avLst/>
          <a:gdLst/>
          <a:ahLst/>
          <a:cxnLst/>
          <a:rect l="0" t="0" r="0" b="0"/>
          <a:pathLst>
            <a:path>
              <a:moveTo>
                <a:pt x="3668312" y="150079"/>
              </a:moveTo>
              <a:arcTo wR="2769069" hR="2769069" stAng="17337009" swAng="15293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1B990-C789-43D7-A9C2-2B9AE4B4D442}">
      <dsp:nvSpPr>
        <dsp:cNvPr id="0" name=""/>
        <dsp:cNvSpPr/>
      </dsp:nvSpPr>
      <dsp:spPr>
        <a:xfrm>
          <a:off x="8651463" y="1386547"/>
          <a:ext cx="1806648" cy="117432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Service-learning partnership: </a:t>
          </a:r>
          <a:r>
            <a:rPr lang="en-US" sz="1300" b="1" u="sng" kern="1200" dirty="0" smtClean="0"/>
            <a:t>Nettleton Public Schools</a:t>
          </a:r>
          <a:endParaRPr lang="en-US" sz="1300" b="1" u="sng" kern="1200" dirty="0"/>
        </a:p>
      </dsp:txBody>
      <dsp:txXfrm>
        <a:off x="8708789" y="1443873"/>
        <a:ext cx="1691996" cy="1059669"/>
      </dsp:txXfrm>
    </dsp:sp>
    <dsp:sp modelId="{287686B8-4491-45B6-B794-C4B033FD7245}">
      <dsp:nvSpPr>
        <dsp:cNvPr id="0" name=""/>
        <dsp:cNvSpPr/>
      </dsp:nvSpPr>
      <dsp:spPr>
        <a:xfrm>
          <a:off x="4387633" y="589173"/>
          <a:ext cx="5538139" cy="5538139"/>
        </a:xfrm>
        <a:custGeom>
          <a:avLst/>
          <a:gdLst/>
          <a:ahLst/>
          <a:cxnLst/>
          <a:rect l="0" t="0" r="0" b="0"/>
          <a:pathLst>
            <a:path>
              <a:moveTo>
                <a:pt x="5425398" y="1986980"/>
              </a:moveTo>
              <a:arcTo wR="2769069" hR="2769069" stAng="20615656" swAng="19686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A6331-0EA5-4B0D-B3CE-6B7C31402560}">
      <dsp:nvSpPr>
        <dsp:cNvPr id="0" name=""/>
        <dsp:cNvSpPr/>
      </dsp:nvSpPr>
      <dsp:spPr>
        <a:xfrm>
          <a:off x="8651463" y="4155617"/>
          <a:ext cx="1806648" cy="1174321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Developed Service Learning Class/Recruit Undergrads: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/>
            <a:t>Fall 2013</a:t>
          </a:r>
          <a:endParaRPr lang="en-US" sz="1300" b="1" u="sng" kern="1200" dirty="0"/>
        </a:p>
      </dsp:txBody>
      <dsp:txXfrm>
        <a:off x="8708789" y="4212943"/>
        <a:ext cx="1691996" cy="1059669"/>
      </dsp:txXfrm>
    </dsp:sp>
    <dsp:sp modelId="{51F99FF4-FE40-4209-A1DE-4F443302625B}">
      <dsp:nvSpPr>
        <dsp:cNvPr id="0" name=""/>
        <dsp:cNvSpPr/>
      </dsp:nvSpPr>
      <dsp:spPr>
        <a:xfrm>
          <a:off x="4387633" y="589173"/>
          <a:ext cx="5538139" cy="5538139"/>
        </a:xfrm>
        <a:custGeom>
          <a:avLst/>
          <a:gdLst/>
          <a:ahLst/>
          <a:cxnLst/>
          <a:rect l="0" t="0" r="0" b="0"/>
          <a:pathLst>
            <a:path>
              <a:moveTo>
                <a:pt x="4704592" y="4749347"/>
              </a:moveTo>
              <a:arcTo wR="2769069" hR="2769069" stAng="2739290" swAng="1503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40515-97C7-49F6-BEF3-4CD6586B36C0}">
      <dsp:nvSpPr>
        <dsp:cNvPr id="0" name=""/>
        <dsp:cNvSpPr/>
      </dsp:nvSpPr>
      <dsp:spPr>
        <a:xfrm>
          <a:off x="6253378" y="5540151"/>
          <a:ext cx="1806648" cy="1174321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Teach and train undergrads: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/>
            <a:t>13 Undergraduates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smtClean="0"/>
            <a:t>Spring 2014 </a:t>
          </a:r>
          <a:endParaRPr lang="en-US" sz="1300" b="1" u="sng" kern="1200" dirty="0"/>
        </a:p>
      </dsp:txBody>
      <dsp:txXfrm>
        <a:off x="6310704" y="5597477"/>
        <a:ext cx="1691996" cy="1059669"/>
      </dsp:txXfrm>
    </dsp:sp>
    <dsp:sp modelId="{D3A62CFC-25D6-4903-825F-385AE47EAB0C}">
      <dsp:nvSpPr>
        <dsp:cNvPr id="0" name=""/>
        <dsp:cNvSpPr/>
      </dsp:nvSpPr>
      <dsp:spPr>
        <a:xfrm>
          <a:off x="4387633" y="589173"/>
          <a:ext cx="5538139" cy="5538139"/>
        </a:xfrm>
        <a:custGeom>
          <a:avLst/>
          <a:gdLst/>
          <a:ahLst/>
          <a:cxnLst/>
          <a:rect l="0" t="0" r="0" b="0"/>
          <a:pathLst>
            <a:path>
              <a:moveTo>
                <a:pt x="1854174" y="5382632"/>
              </a:moveTo>
              <a:arcTo wR="2769069" hR="2769069" stAng="6557577" swAng="1503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D7136-F724-44E9-BADF-9D6099B5D263}">
      <dsp:nvSpPr>
        <dsp:cNvPr id="0" name=""/>
        <dsp:cNvSpPr/>
      </dsp:nvSpPr>
      <dsp:spPr>
        <a:xfrm>
          <a:off x="3855294" y="4155617"/>
          <a:ext cx="1806648" cy="1174321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Randomized-Controlled Trial (pre and post):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dirty="0" err="1" smtClean="0"/>
            <a:t>Tx</a:t>
          </a:r>
          <a:r>
            <a:rPr lang="en-US" sz="1300" b="1" u="sng" kern="1200" dirty="0" smtClean="0"/>
            <a:t> = 41, Control = 46</a:t>
          </a:r>
          <a:endParaRPr lang="en-US" sz="1300" b="1" u="sng" kern="1200" dirty="0"/>
        </a:p>
      </dsp:txBody>
      <dsp:txXfrm>
        <a:off x="3912620" y="4212943"/>
        <a:ext cx="1691996" cy="1059669"/>
      </dsp:txXfrm>
    </dsp:sp>
    <dsp:sp modelId="{39A48DBE-09FF-4559-BDF6-273A0FB1EAA5}">
      <dsp:nvSpPr>
        <dsp:cNvPr id="0" name=""/>
        <dsp:cNvSpPr/>
      </dsp:nvSpPr>
      <dsp:spPr>
        <a:xfrm>
          <a:off x="4387633" y="589173"/>
          <a:ext cx="5538139" cy="5538139"/>
        </a:xfrm>
        <a:custGeom>
          <a:avLst/>
          <a:gdLst/>
          <a:ahLst/>
          <a:cxnLst/>
          <a:rect l="0" t="0" r="0" b="0"/>
          <a:pathLst>
            <a:path>
              <a:moveTo>
                <a:pt x="112740" y="3551158"/>
              </a:moveTo>
              <a:arcTo wR="2769069" hR="2769069" stAng="9815656" swAng="19686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5378E-A400-442D-88BD-D9C6F61CA291}">
      <dsp:nvSpPr>
        <dsp:cNvPr id="0" name=""/>
        <dsp:cNvSpPr/>
      </dsp:nvSpPr>
      <dsp:spPr>
        <a:xfrm>
          <a:off x="3855294" y="1386547"/>
          <a:ext cx="1806648" cy="1174321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Data-based</a:t>
          </a:r>
          <a:r>
            <a:rPr lang="en-US" sz="1300" kern="1200" baseline="0" dirty="0" smtClean="0"/>
            <a:t> decisions: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 smtClean="0"/>
            <a:t>In Progress </a:t>
          </a:r>
          <a:endParaRPr lang="en-US" sz="1300" b="1" u="sng" kern="1200" dirty="0"/>
        </a:p>
      </dsp:txBody>
      <dsp:txXfrm>
        <a:off x="3912620" y="1443873"/>
        <a:ext cx="1691996" cy="1059669"/>
      </dsp:txXfrm>
    </dsp:sp>
    <dsp:sp modelId="{7B3A4682-6A06-4999-841E-37646A8A0A9B}">
      <dsp:nvSpPr>
        <dsp:cNvPr id="0" name=""/>
        <dsp:cNvSpPr/>
      </dsp:nvSpPr>
      <dsp:spPr>
        <a:xfrm>
          <a:off x="4391113" y="585735"/>
          <a:ext cx="5538139" cy="5538139"/>
        </a:xfrm>
        <a:custGeom>
          <a:avLst/>
          <a:gdLst/>
          <a:ahLst/>
          <a:cxnLst/>
          <a:rect l="0" t="0" r="0" b="0"/>
          <a:pathLst>
            <a:path>
              <a:moveTo>
                <a:pt x="829918" y="792345"/>
              </a:moveTo>
              <a:arcTo wR="2769069" hR="2769069" stAng="13532984" swAng="14797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24A92-A011-468B-86A9-73C86BE7A734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CC4CC-473D-43A8-89A4-BC3DA0EC3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2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Providing and testing academic and behavioral interventions since 2014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= </a:t>
            </a:r>
            <a:r>
              <a:rPr lang="en-US" sz="1200" dirty="0" smtClean="0"/>
              <a:t>Undergraduates </a:t>
            </a:r>
            <a:br>
              <a:rPr lang="en-US" sz="1200" dirty="0" smtClean="0"/>
            </a:br>
            <a:r>
              <a:rPr lang="en-US" sz="1200" dirty="0" smtClean="0"/>
              <a:t>Graduate students</a:t>
            </a:r>
            <a:br>
              <a:rPr lang="en-US" sz="1200" dirty="0" smtClean="0"/>
            </a:br>
            <a:r>
              <a:rPr lang="en-US" sz="1200" dirty="0" smtClean="0"/>
              <a:t>ASU faculty and administrators</a:t>
            </a:r>
            <a:br>
              <a:rPr lang="en-US" sz="1200" dirty="0" smtClean="0"/>
            </a:br>
            <a:r>
              <a:rPr lang="en-US" sz="1200" dirty="0" smtClean="0"/>
              <a:t>Local schools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C4CC-473D-43A8-89A4-BC3DA0EC3F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9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Can ASU undergraduates use MI with middle school students to improve academic behavior?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C4CC-473D-43A8-89A4-BC3DA0EC3F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3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dirty="0" smtClean="0"/>
              <a:t>Local schools</a:t>
            </a:r>
            <a:br>
              <a:rPr lang="en-US" sz="1200" dirty="0" smtClean="0"/>
            </a:br>
            <a:r>
              <a:rPr lang="en-US" sz="1200" dirty="0" smtClean="0"/>
              <a:t>ASU Students (ASU Student Outcomes:</a:t>
            </a:r>
          </a:p>
          <a:p>
            <a:pPr marL="0" indent="0" algn="ctr">
              <a:buNone/>
            </a:pPr>
            <a:r>
              <a:rPr lang="en-US" sz="1200" dirty="0" smtClean="0"/>
              <a:t>100% acceptance rate for RSP counselors who applied to graduate school (N = 5) </a:t>
            </a:r>
          </a:p>
          <a:p>
            <a:r>
              <a:rPr lang="en-US" sz="1200" dirty="0" smtClean="0"/>
              <a:t>_</a:t>
            </a:r>
            <a:br>
              <a:rPr lang="en-US" sz="1200" dirty="0" smtClean="0"/>
            </a:br>
            <a:r>
              <a:rPr lang="en-US" sz="1200" dirty="0" smtClean="0"/>
              <a:t>Gill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CC4CC-473D-43A8-89A4-BC3DA0EC3F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4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3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9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6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4D367-A45B-43C7-B85E-6E083F014918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AA7F-8EC6-4A49-B6C4-7147CBD3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67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The Rising Stars Program: Applied Research through Service-Learning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b="1" dirty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Gill Strait, Ph.D., Eric Ryan Lee, &amp; Michelle Cebada Sencion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Eric Ryan Lee (video)</a:t>
            </a:r>
            <a:br>
              <a:rPr lang="en-US" sz="2800" dirty="0" smtClean="0"/>
            </a:br>
            <a:r>
              <a:rPr lang="en-US" sz="2800" dirty="0" smtClean="0"/>
              <a:t>Michelle Cebada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72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are just getting started….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4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04800"/>
            <a:ext cx="9601199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did a single conversation motivate me to give up Saint Croix?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77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Motivational Interviewing</a:t>
            </a:r>
            <a:br>
              <a:rPr lang="en-US" sz="2800" dirty="0" smtClean="0"/>
            </a:br>
            <a:r>
              <a:rPr lang="en-US" sz="2800" dirty="0" smtClean="0"/>
              <a:t>30 years</a:t>
            </a:r>
            <a:br>
              <a:rPr lang="en-US" sz="2800" dirty="0" smtClean="0"/>
            </a:br>
            <a:r>
              <a:rPr lang="en-US" sz="2800" dirty="0" smtClean="0"/>
              <a:t>Goals/Values</a:t>
            </a:r>
            <a:br>
              <a:rPr lang="en-US" sz="2800" dirty="0" smtClean="0"/>
            </a:br>
            <a:r>
              <a:rPr lang="en-US" sz="2800" dirty="0" smtClean="0"/>
              <a:t>Evaluate Current Behavior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6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506716"/>
              </p:ext>
            </p:extLst>
          </p:nvPr>
        </p:nvGraphicFramePr>
        <p:xfrm>
          <a:off x="304800" y="762000"/>
          <a:ext cx="8305798" cy="4724403"/>
        </p:xfrm>
        <a:graphic>
          <a:graphicData uri="http://schemas.openxmlformats.org/drawingml/2006/table">
            <a:tbl>
              <a:tblPr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37062"/>
                <a:gridCol w="237451"/>
                <a:gridCol w="504661"/>
                <a:gridCol w="1474100"/>
                <a:gridCol w="1741310"/>
                <a:gridCol w="870655"/>
                <a:gridCol w="1340559"/>
              </a:tblGrid>
              <a:tr h="91691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Dependent </a:t>
                      </a:r>
                      <a:r>
                        <a:rPr lang="en-US" sz="2800" u="none" strike="noStrike" dirty="0" smtClean="0">
                          <a:effectLst/>
                        </a:rPr>
                        <a:t>Variable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Estimate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SE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 Ratio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>
                        <a:alpha val="50000"/>
                      </a:schemeClr>
                    </a:solidFill>
                  </a:tcPr>
                </a:tc>
              </a:tr>
              <a:tr h="55247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Math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</a:tr>
              <a:tr h="7070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smtClean="0">
                          <a:effectLst/>
                        </a:rPr>
                        <a:t>  Intercept</a:t>
                      </a:r>
                      <a:r>
                        <a:rPr lang="en-US" sz="2800" u="none" strike="noStrike" dirty="0">
                          <a:effectLst/>
                        </a:rPr>
                        <a:t>: comparison 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82.65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5.52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**14.96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</a:tr>
              <a:tr h="55247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smtClean="0">
                          <a:effectLst/>
                        </a:rPr>
                        <a:t>  Treatment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2.84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1.13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*2.53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</a:tr>
              <a:tr h="7359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>
                          <a:effectLst/>
                        </a:rPr>
                        <a:t>Overall Grades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</a:tr>
              <a:tr h="70704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smtClean="0">
                          <a:effectLst/>
                        </a:rPr>
                        <a:t>  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800" u="none" strike="noStrike" dirty="0" smtClean="0">
                          <a:effectLst/>
                        </a:rPr>
                        <a:t>Intercept</a:t>
                      </a:r>
                      <a:r>
                        <a:rPr lang="en-US" sz="2800" u="none" strike="noStrike" dirty="0">
                          <a:effectLst/>
                        </a:rPr>
                        <a:t>: comparison 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86.76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3.27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*26.53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</a:tr>
              <a:tr h="55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smtClean="0">
                          <a:effectLst/>
                        </a:rPr>
                        <a:t>   Treatment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2.22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>
                          <a:effectLst/>
                        </a:rPr>
                        <a:t>0.74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u="none" strike="noStrike" dirty="0">
                          <a:effectLst/>
                        </a:rPr>
                        <a:t>*3.01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3" marR="6283" marT="6283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5867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(Strait et al.,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 personal realizations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7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ASU’s Rising Stars Program (RSP)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146" name="Picture 2" descr="http://raymcdonald.files.wordpress.com/2012/04/rising-su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65429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30020"/>
              </p:ext>
            </p:extLst>
          </p:nvPr>
        </p:nvGraphicFramePr>
        <p:xfrm>
          <a:off x="-2590800" y="54429"/>
          <a:ext cx="14313406" cy="671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5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470025"/>
          </a:xfrm>
        </p:spPr>
        <p:txBody>
          <a:bodyPr/>
          <a:lstStyle/>
          <a:p>
            <a:r>
              <a:rPr lang="en-US" sz="2800" dirty="0" smtClean="0"/>
              <a:t>Win-Win-Win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AutoShape 6" descr="http://fousalerts.com/wp-content/uploads/2012/05/charlie-sheen-winning-tshir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185</Words>
  <Application>Microsoft Office PowerPoint</Application>
  <PresentationFormat>On-screen Show (4:3)</PresentationFormat>
  <Paragraphs>55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Rising Stars Program: Applied Research through Service-Learning  </vt:lpstr>
      <vt:lpstr>PowerPoint Presentation</vt:lpstr>
      <vt:lpstr>How did a single conversation motivate me to give up Saint Croix?</vt:lpstr>
      <vt:lpstr>Motivational Interviewing 30 years Goals/Values Evaluate Current Behavior</vt:lpstr>
      <vt:lpstr>PowerPoint Presentation</vt:lpstr>
      <vt:lpstr>3 personal realizations</vt:lpstr>
      <vt:lpstr>ASU’s Rising Stars Program (RSP) </vt:lpstr>
      <vt:lpstr>PowerPoint Presentation</vt:lpstr>
      <vt:lpstr>Win-Win-Win </vt:lpstr>
      <vt:lpstr>Eric Ryan Lee (video) Michelle Cebada</vt:lpstr>
      <vt:lpstr>We are just getting started….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Strait</dc:creator>
  <cp:lastModifiedBy>Jeannie Cossey</cp:lastModifiedBy>
  <cp:revision>40</cp:revision>
  <dcterms:created xsi:type="dcterms:W3CDTF">2014-08-11T18:16:14Z</dcterms:created>
  <dcterms:modified xsi:type="dcterms:W3CDTF">2014-08-12T12:35:30Z</dcterms:modified>
</cp:coreProperties>
</file>