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t>8/26/2011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t>8/26/2011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t>8/26/2011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t>8/26/2011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t>8/26/2011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t>8/26/2011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t>8/26/2011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t>8/26/2011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t>8/26/2011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t>8/26/2011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t>8/26/2011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81349B3B-B538-464C-BF62-EBFE75E3517A}" type="datetimeFigureOut">
              <a:rPr lang="en-US" smtClean="0"/>
              <a:t>8/26/2011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1F2AC42-BFFD-4D75-9F49-09B948ADEFA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86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/>
              <a:t>ASSESSMENT UPDATE</a:t>
            </a:r>
          </a:p>
          <a:p>
            <a:pPr marL="0" indent="0" algn="ctr">
              <a:buNone/>
            </a:pPr>
            <a:r>
              <a:rPr lang="en-US" sz="3200" dirty="0" smtClean="0"/>
              <a:t>WHAT’S NEW</a:t>
            </a:r>
          </a:p>
          <a:p>
            <a:pPr marL="0" indent="0" algn="ctr">
              <a:buNone/>
            </a:pPr>
            <a:r>
              <a:rPr lang="en-US" sz="3200" dirty="0" smtClean="0"/>
              <a:t>WHAT’S DUE</a:t>
            </a:r>
          </a:p>
          <a:p>
            <a:pPr marL="0" indent="0" algn="ctr">
              <a:buNone/>
            </a:pPr>
            <a:r>
              <a:rPr lang="en-US" sz="3200" dirty="0" smtClean="0"/>
              <a:t>FOR YOU</a:t>
            </a:r>
          </a:p>
          <a:p>
            <a:pPr marL="0" indent="0" algn="ctr">
              <a:buNone/>
            </a:pPr>
            <a:r>
              <a:rPr lang="en-US" sz="3200" dirty="0" smtClean="0"/>
              <a:t>SAYS WHO</a:t>
            </a:r>
          </a:p>
          <a:p>
            <a:pPr marL="0" indent="0" algn="ctr">
              <a:buNone/>
            </a:pP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8915400" cy="1445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911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3657600" cy="4495799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Academy Project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Critical </a:t>
            </a:r>
            <a:r>
              <a:rPr lang="en-US" sz="2400" dirty="0"/>
              <a:t>Thinking</a:t>
            </a:r>
          </a:p>
          <a:p>
            <a:pPr lvl="1"/>
            <a:r>
              <a:rPr lang="en-US" dirty="0"/>
              <a:t>Lower </a:t>
            </a:r>
            <a:r>
              <a:rPr lang="en-US" dirty="0" smtClean="0"/>
              <a:t>level </a:t>
            </a:r>
            <a:r>
              <a:rPr lang="en-US" dirty="0"/>
              <a:t>artifacts evaluated </a:t>
            </a:r>
            <a:r>
              <a:rPr lang="en-US" dirty="0" smtClean="0"/>
              <a:t>rubric </a:t>
            </a:r>
            <a:r>
              <a:rPr lang="en-US" dirty="0"/>
              <a:t>score = 3.3 (developing)</a:t>
            </a:r>
          </a:p>
          <a:p>
            <a:pPr lvl="1"/>
            <a:r>
              <a:rPr lang="en-US" dirty="0"/>
              <a:t>Upper level courses:  </a:t>
            </a:r>
            <a:r>
              <a:rPr lang="en-US" dirty="0" smtClean="0"/>
              <a:t>rubric </a:t>
            </a:r>
            <a:r>
              <a:rPr lang="en-US" dirty="0"/>
              <a:t>score = 4.0 (effective)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Writing	</a:t>
            </a:r>
          </a:p>
          <a:p>
            <a:pPr lvl="1"/>
            <a:r>
              <a:rPr lang="en-US" dirty="0"/>
              <a:t>3.9 across courses</a:t>
            </a:r>
          </a:p>
          <a:p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0" y="1727386"/>
            <a:ext cx="3657600" cy="404132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400" b="1" dirty="0" smtClean="0"/>
              <a:t>National Exam</a:t>
            </a:r>
            <a:endParaRPr lang="en-US" sz="2400" b="1" dirty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Criterion-Based Proficiency</a:t>
            </a:r>
            <a:endParaRPr lang="en-US" sz="2400" dirty="0"/>
          </a:p>
          <a:p>
            <a:pPr lvl="1"/>
            <a:r>
              <a:rPr lang="en-US" dirty="0" smtClean="0"/>
              <a:t>Freshmen 2</a:t>
            </a:r>
            <a:r>
              <a:rPr lang="en-US" dirty="0"/>
              <a:t>% </a:t>
            </a:r>
            <a:r>
              <a:rPr lang="en-US" dirty="0" smtClean="0"/>
              <a:t>; Srs 7%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Norm-Based Proficiency</a:t>
            </a:r>
            <a:endParaRPr lang="en-US" sz="2400" dirty="0"/>
          </a:p>
          <a:p>
            <a:pPr lvl="1"/>
            <a:r>
              <a:rPr lang="en-US" dirty="0" smtClean="0"/>
              <a:t>Fr33</a:t>
            </a:r>
            <a:r>
              <a:rPr lang="en-US" baseline="30000" dirty="0" smtClean="0"/>
              <a:t>rd</a:t>
            </a:r>
            <a:r>
              <a:rPr lang="en-US" dirty="0" smtClean="0"/>
              <a:t> %ile; Srs 41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Value-Added</a:t>
            </a:r>
            <a:endParaRPr lang="en-US" sz="2400" dirty="0"/>
          </a:p>
          <a:p>
            <a:pPr lvl="1"/>
            <a:r>
              <a:rPr lang="en-US" dirty="0"/>
              <a:t>Below expected </a:t>
            </a:r>
            <a:r>
              <a:rPr lang="en-US" dirty="0">
                <a:sym typeface="Wingdings" pitchFamily="2" charset="2"/>
              </a:rPr>
              <a:t> At</a:t>
            </a:r>
          </a:p>
          <a:p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4800"/>
            <a:ext cx="8915400" cy="1445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95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00100" y="1749871"/>
            <a:ext cx="7886700" cy="4879529"/>
          </a:xfrm>
        </p:spPr>
        <p:txBody>
          <a:bodyPr>
            <a:normAutofit/>
          </a:bodyPr>
          <a:lstStyle/>
          <a:p>
            <a:r>
              <a:rPr lang="en-US" b="1" i="1" dirty="0"/>
              <a:t>Course Level </a:t>
            </a:r>
            <a:r>
              <a:rPr lang="en-US" b="1" dirty="0"/>
              <a:t>Syllabi Transparency  </a:t>
            </a:r>
            <a:endParaRPr lang="en-US" dirty="0"/>
          </a:p>
          <a:p>
            <a:pPr lvl="1"/>
            <a:r>
              <a:rPr lang="en-US" sz="2400" dirty="0"/>
              <a:t>If general education, general education SLOs</a:t>
            </a:r>
          </a:p>
          <a:p>
            <a:pPr lvl="1"/>
            <a:r>
              <a:rPr lang="en-US" sz="2400" dirty="0"/>
              <a:t>If major field, show relevant program level SLOs</a:t>
            </a:r>
          </a:p>
          <a:p>
            <a:pPr lvl="1"/>
            <a:endParaRPr lang="en-US" sz="2400" dirty="0"/>
          </a:p>
          <a:p>
            <a:r>
              <a:rPr lang="en-US" b="1" dirty="0"/>
              <a:t>Data-Informed </a:t>
            </a:r>
            <a:r>
              <a:rPr lang="en-US" b="1" i="1" dirty="0"/>
              <a:t>Program Level </a:t>
            </a:r>
            <a:r>
              <a:rPr lang="en-US" b="1" dirty="0"/>
              <a:t>Decisions</a:t>
            </a:r>
          </a:p>
          <a:p>
            <a:pPr lvl="1"/>
            <a:r>
              <a:rPr lang="en-US" sz="2400" dirty="0"/>
              <a:t>Data Say – due last semester (or 5 years ago)</a:t>
            </a:r>
          </a:p>
          <a:p>
            <a:pPr lvl="1"/>
            <a:r>
              <a:rPr lang="en-US" sz="2400" dirty="0"/>
              <a:t>So What – due last semester (or 4 years ago)</a:t>
            </a:r>
          </a:p>
          <a:p>
            <a:pPr lvl="1"/>
            <a:r>
              <a:rPr lang="en-US" sz="2400" b="1" dirty="0"/>
              <a:t>How We Changed </a:t>
            </a:r>
            <a:r>
              <a:rPr lang="en-US" sz="2400" dirty="0"/>
              <a:t>– due </a:t>
            </a:r>
            <a:r>
              <a:rPr lang="en-US" sz="2400" b="1" dirty="0"/>
              <a:t>this semester </a:t>
            </a:r>
            <a:r>
              <a:rPr lang="en-US" sz="2400" dirty="0"/>
              <a:t>(or 3 yrs)</a:t>
            </a:r>
          </a:p>
          <a:p>
            <a:pPr lvl="1"/>
            <a:r>
              <a:rPr lang="en-US" sz="2400" b="1" dirty="0"/>
              <a:t>What We Got </a:t>
            </a:r>
            <a:r>
              <a:rPr lang="en-US" sz="2400" dirty="0"/>
              <a:t>– due </a:t>
            </a:r>
            <a:r>
              <a:rPr lang="en-US" sz="2400" b="1" dirty="0"/>
              <a:t>next semester </a:t>
            </a:r>
            <a:r>
              <a:rPr lang="en-US" sz="2400" dirty="0"/>
              <a:t>(or 2 years ago)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4800"/>
            <a:ext cx="8915400" cy="1445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3052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572000"/>
          </a:xfrm>
          <a:noFill/>
        </p:spPr>
        <p:txBody>
          <a:bodyPr>
            <a:no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RFP </a:t>
            </a:r>
            <a:r>
              <a:rPr lang="en-US" sz="2800" dirty="0"/>
              <a:t>- Assessment </a:t>
            </a:r>
            <a:r>
              <a:rPr lang="en-US" sz="2800" b="1" dirty="0"/>
              <a:t>mini-grants</a:t>
            </a:r>
          </a:p>
          <a:p>
            <a:r>
              <a:rPr lang="en-US" sz="2800" dirty="0"/>
              <a:t>Guidelines for assessment of new courses</a:t>
            </a:r>
          </a:p>
          <a:p>
            <a:r>
              <a:rPr lang="en-US" sz="2800" dirty="0"/>
              <a:t>Domain-specific assessment journals</a:t>
            </a:r>
          </a:p>
          <a:p>
            <a:r>
              <a:rPr lang="en-US" sz="2800" dirty="0"/>
              <a:t>Applications for action-research capstone</a:t>
            </a:r>
          </a:p>
          <a:p>
            <a:r>
              <a:rPr lang="en-US" sz="2800" dirty="0"/>
              <a:t>College Assessment Plans/Agendas/Minutes</a:t>
            </a:r>
          </a:p>
          <a:p>
            <a:r>
              <a:rPr lang="en-US" sz="2800" dirty="0"/>
              <a:t>Data Dissemination – Institutional &amp; LOAC</a:t>
            </a:r>
          </a:p>
          <a:p>
            <a:r>
              <a:rPr lang="en-US" sz="2800" dirty="0"/>
              <a:t>Program-level highlights and reports (spring)</a:t>
            </a:r>
          </a:p>
          <a:p>
            <a:r>
              <a:rPr lang="en-US" sz="2800" dirty="0"/>
              <a:t>Rubrics used by HLC site visitors</a:t>
            </a:r>
          </a:p>
          <a:p>
            <a:r>
              <a:rPr lang="en-US" sz="2800" dirty="0"/>
              <a:t>Surveys on Table – Assessment CQI</a:t>
            </a:r>
          </a:p>
          <a:p>
            <a:pPr marL="0" indent="0">
              <a:buNone/>
            </a:pPr>
            <a:endParaRPr lang="en-US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4801"/>
            <a:ext cx="8915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2304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59367" y="1749871"/>
            <a:ext cx="3657600" cy="37365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u="sng" dirty="0" smtClean="0"/>
              <a:t>HLC THEN</a:t>
            </a:r>
          </a:p>
          <a:p>
            <a:endParaRPr lang="en-US" dirty="0"/>
          </a:p>
          <a:p>
            <a:r>
              <a:rPr lang="en-US" dirty="0" smtClean="0"/>
              <a:t>Culture </a:t>
            </a:r>
            <a:r>
              <a:rPr lang="en-US" dirty="0"/>
              <a:t>of Evidence</a:t>
            </a:r>
          </a:p>
          <a:p>
            <a:r>
              <a:rPr lang="en-US" dirty="0"/>
              <a:t>Inputs</a:t>
            </a:r>
          </a:p>
          <a:p>
            <a:r>
              <a:rPr lang="en-US" dirty="0"/>
              <a:t>Value these measures</a:t>
            </a:r>
          </a:p>
          <a:p>
            <a:r>
              <a:rPr lang="en-US" dirty="0"/>
              <a:t>How do students score on these commonly used instruments?</a:t>
            </a:r>
          </a:p>
          <a:p>
            <a:r>
              <a:rPr lang="en-US" dirty="0"/>
              <a:t>Box Checking – site visitors</a:t>
            </a:r>
          </a:p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724400" y="1749871"/>
            <a:ext cx="3657600" cy="37365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u="sng" dirty="0" smtClean="0"/>
              <a:t>HLC NOW</a:t>
            </a:r>
            <a:endParaRPr lang="en-US" u="sng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Student </a:t>
            </a:r>
            <a:r>
              <a:rPr lang="en-US" dirty="0"/>
              <a:t>Learning</a:t>
            </a:r>
          </a:p>
          <a:p>
            <a:r>
              <a:rPr lang="en-US" dirty="0"/>
              <a:t>Outputs </a:t>
            </a:r>
          </a:p>
          <a:p>
            <a:r>
              <a:rPr lang="en-US" dirty="0"/>
              <a:t>Measure what matters</a:t>
            </a:r>
          </a:p>
          <a:p>
            <a:r>
              <a:rPr lang="en-US" dirty="0"/>
              <a:t>Who’s controlling the conversation about student learning?</a:t>
            </a:r>
          </a:p>
          <a:p>
            <a:r>
              <a:rPr lang="en-US" dirty="0"/>
              <a:t>Conversations about learning - stakeholders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4800"/>
            <a:ext cx="8915400" cy="1445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738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127</TotalTime>
  <Words>224</Words>
  <Application>Microsoft Office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NewsPrint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Jeannie Cossey</dc:creator>
  <cp:lastModifiedBy>ccollins</cp:lastModifiedBy>
  <cp:revision>12</cp:revision>
  <dcterms:created xsi:type="dcterms:W3CDTF">2011-07-14T18:10:17Z</dcterms:created>
  <dcterms:modified xsi:type="dcterms:W3CDTF">2011-08-26T13:22:48Z</dcterms:modified>
</cp:coreProperties>
</file>