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23"/>
  </p:notesMasterIdLst>
  <p:sldIdLst>
    <p:sldId id="256" r:id="rId2"/>
    <p:sldId id="326" r:id="rId3"/>
    <p:sldId id="305" r:id="rId4"/>
    <p:sldId id="308" r:id="rId5"/>
    <p:sldId id="300" r:id="rId6"/>
    <p:sldId id="302" r:id="rId7"/>
    <p:sldId id="303" r:id="rId8"/>
    <p:sldId id="304" r:id="rId9"/>
    <p:sldId id="320" r:id="rId10"/>
    <p:sldId id="309" r:id="rId11"/>
    <p:sldId id="310" r:id="rId12"/>
    <p:sldId id="318" r:id="rId13"/>
    <p:sldId id="319" r:id="rId14"/>
    <p:sldId id="313" r:id="rId15"/>
    <p:sldId id="325" r:id="rId16"/>
    <p:sldId id="321" r:id="rId17"/>
    <p:sldId id="324" r:id="rId18"/>
    <p:sldId id="316" r:id="rId19"/>
    <p:sldId id="322" r:id="rId20"/>
    <p:sldId id="323" r:id="rId21"/>
    <p:sldId id="293" r:id="rId22"/>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4" autoAdjust="0"/>
    <p:restoredTop sz="94660"/>
  </p:normalViewPr>
  <p:slideViewPr>
    <p:cSldViewPr snapToGrid="0">
      <p:cViewPr varScale="1">
        <p:scale>
          <a:sx n="110" d="100"/>
          <a:sy n="110" d="100"/>
        </p:scale>
        <p:origin x="34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340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36768" y="1"/>
            <a:ext cx="3011699" cy="463407"/>
          </a:xfrm>
          <a:prstGeom prst="rect">
            <a:avLst/>
          </a:prstGeom>
        </p:spPr>
        <p:txBody>
          <a:bodyPr vert="horz" lIns="91440" tIns="45720" rIns="91440" bIns="45720" rtlCol="0"/>
          <a:lstStyle>
            <a:lvl1pPr algn="r">
              <a:defRPr sz="1200"/>
            </a:lvl1pPr>
          </a:lstStyle>
          <a:p>
            <a:fld id="{CCCBE378-51FF-487F-973C-F1C91AB41D65}" type="datetimeFigureOut">
              <a:rPr lang="en-US" smtClean="0"/>
              <a:pPr/>
              <a:t>8/13/2020</a:t>
            </a:fld>
            <a:endParaRPr lang="en-US" dirty="0"/>
          </a:p>
        </p:txBody>
      </p:sp>
      <p:sp>
        <p:nvSpPr>
          <p:cNvPr id="4" name="Slide Image Placeholder 3"/>
          <p:cNvSpPr>
            <a:spLocks noGrp="1" noRot="1" noChangeAspect="1"/>
          </p:cNvSpPr>
          <p:nvPr>
            <p:ph type="sldImg" idx="2"/>
          </p:nvPr>
        </p:nvSpPr>
        <p:spPr>
          <a:xfrm>
            <a:off x="706438" y="1154113"/>
            <a:ext cx="5537200" cy="31162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008" y="4444862"/>
            <a:ext cx="5560060" cy="363670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1440" tIns="45720" rIns="91440" bIns="45720" rtlCol="0" anchor="b"/>
          <a:lstStyle>
            <a:lvl1pPr algn="r">
              <a:defRPr sz="1200"/>
            </a:lvl1pPr>
          </a:lstStyle>
          <a:p>
            <a:fld id="{95188CFA-F242-4C2A-A74F-165233AC2074}" type="slidenum">
              <a:rPr lang="en-US" smtClean="0"/>
              <a:pPr/>
              <a:t>‹#›</a:t>
            </a:fld>
            <a:endParaRPr lang="en-US" dirty="0"/>
          </a:p>
        </p:txBody>
      </p:sp>
    </p:spTree>
    <p:extLst>
      <p:ext uri="{BB962C8B-B14F-4D97-AF65-F5344CB8AC3E}">
        <p14:creationId xmlns:p14="http://schemas.microsoft.com/office/powerpoint/2010/main" val="3180011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A492DEB-383E-4A87-81AF-0F21BC26DBCF}" type="datetimeFigureOut">
              <a:rPr lang="en-US" smtClean="0"/>
              <a:pPr/>
              <a:t>8/13/2020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2CE2B1-7FEA-445B-9562-8C4D753FDE81}" type="slidenum">
              <a:rPr lang="en-US" smtClean="0"/>
              <a:pPr/>
              <a:t>‹#›</a:t>
            </a:fld>
            <a:endParaRPr lang="en-US" dirty="0"/>
          </a:p>
        </p:txBody>
      </p:sp>
    </p:spTree>
    <p:extLst>
      <p:ext uri="{BB962C8B-B14F-4D97-AF65-F5344CB8AC3E}">
        <p14:creationId xmlns:p14="http://schemas.microsoft.com/office/powerpoint/2010/main" val="3497173701"/>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492DEB-383E-4A87-81AF-0F21BC26DBCF}" type="datetimeFigureOut">
              <a:rPr lang="en-US" smtClean="0"/>
              <a:pPr/>
              <a:t>8/13/2020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2CE2B1-7FEA-445B-9562-8C4D753FDE81}" type="slidenum">
              <a:rPr lang="en-US" smtClean="0"/>
              <a:pPr/>
              <a:t>‹#›</a:t>
            </a:fld>
            <a:endParaRPr lang="en-US" dirty="0"/>
          </a:p>
        </p:txBody>
      </p:sp>
    </p:spTree>
    <p:extLst>
      <p:ext uri="{BB962C8B-B14F-4D97-AF65-F5344CB8AC3E}">
        <p14:creationId xmlns:p14="http://schemas.microsoft.com/office/powerpoint/2010/main" val="2059277021"/>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492DEB-383E-4A87-81AF-0F21BC26DBCF}" type="datetimeFigureOut">
              <a:rPr lang="en-US" smtClean="0"/>
              <a:pPr/>
              <a:t>8/13/2020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2CE2B1-7FEA-445B-9562-8C4D753FDE81}" type="slidenum">
              <a:rPr lang="en-US" smtClean="0"/>
              <a:pPr/>
              <a:t>‹#›</a:t>
            </a:fld>
            <a:endParaRPr lang="en-US" dirty="0"/>
          </a:p>
        </p:txBody>
      </p:sp>
    </p:spTree>
    <p:extLst>
      <p:ext uri="{BB962C8B-B14F-4D97-AF65-F5344CB8AC3E}">
        <p14:creationId xmlns:p14="http://schemas.microsoft.com/office/powerpoint/2010/main" val="354835140"/>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492DEB-383E-4A87-81AF-0F21BC26DBCF}" type="datetimeFigureOut">
              <a:rPr lang="en-US" smtClean="0"/>
              <a:pPr/>
              <a:t>8/13/2020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2CE2B1-7FEA-445B-9562-8C4D753FDE81}"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22063532"/>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492DEB-383E-4A87-81AF-0F21BC26DBCF}" type="datetimeFigureOut">
              <a:rPr lang="en-US" smtClean="0"/>
              <a:pPr/>
              <a:t>8/13/2020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2CE2B1-7FEA-445B-9562-8C4D753FDE81}" type="slidenum">
              <a:rPr lang="en-US" smtClean="0"/>
              <a:pPr/>
              <a:t>‹#›</a:t>
            </a:fld>
            <a:endParaRPr lang="en-US" dirty="0"/>
          </a:p>
        </p:txBody>
      </p:sp>
    </p:spTree>
    <p:extLst>
      <p:ext uri="{BB962C8B-B14F-4D97-AF65-F5344CB8AC3E}">
        <p14:creationId xmlns:p14="http://schemas.microsoft.com/office/powerpoint/2010/main" val="726624354"/>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A492DEB-383E-4A87-81AF-0F21BC26DBCF}" type="datetimeFigureOut">
              <a:rPr lang="en-US" smtClean="0"/>
              <a:pPr/>
              <a:t>8/13/2020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2CE2B1-7FEA-445B-9562-8C4D753FDE81}" type="slidenum">
              <a:rPr lang="en-US" smtClean="0"/>
              <a:pPr/>
              <a:t>‹#›</a:t>
            </a:fld>
            <a:endParaRPr lang="en-US" dirty="0"/>
          </a:p>
        </p:txBody>
      </p:sp>
    </p:spTree>
    <p:extLst>
      <p:ext uri="{BB962C8B-B14F-4D97-AF65-F5344CB8AC3E}">
        <p14:creationId xmlns:p14="http://schemas.microsoft.com/office/powerpoint/2010/main" val="3702060289"/>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A492DEB-383E-4A87-81AF-0F21BC26DBCF}" type="datetimeFigureOut">
              <a:rPr lang="en-US" smtClean="0"/>
              <a:pPr/>
              <a:t>8/13/2020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2CE2B1-7FEA-445B-9562-8C4D753FDE81}" type="slidenum">
              <a:rPr lang="en-US" smtClean="0"/>
              <a:pPr/>
              <a:t>‹#›</a:t>
            </a:fld>
            <a:endParaRPr lang="en-US" dirty="0"/>
          </a:p>
        </p:txBody>
      </p:sp>
    </p:spTree>
    <p:extLst>
      <p:ext uri="{BB962C8B-B14F-4D97-AF65-F5344CB8AC3E}">
        <p14:creationId xmlns:p14="http://schemas.microsoft.com/office/powerpoint/2010/main" val="1681488285"/>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492DEB-383E-4A87-81AF-0F21BC26DBCF}" type="datetimeFigureOut">
              <a:rPr lang="en-US" smtClean="0"/>
              <a:pPr/>
              <a:t>8/13/2020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2CE2B1-7FEA-445B-9562-8C4D753FDE81}" type="slidenum">
              <a:rPr lang="en-US" smtClean="0"/>
              <a:pPr/>
              <a:t>‹#›</a:t>
            </a:fld>
            <a:endParaRPr lang="en-US" dirty="0"/>
          </a:p>
        </p:txBody>
      </p:sp>
    </p:spTree>
    <p:extLst>
      <p:ext uri="{BB962C8B-B14F-4D97-AF65-F5344CB8AC3E}">
        <p14:creationId xmlns:p14="http://schemas.microsoft.com/office/powerpoint/2010/main" val="2799570995"/>
      </p:ext>
    </p:extLst>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492DEB-383E-4A87-81AF-0F21BC26DBCF}" type="datetimeFigureOut">
              <a:rPr lang="en-US" smtClean="0"/>
              <a:pPr/>
              <a:t>8/13/2020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2CE2B1-7FEA-445B-9562-8C4D753FDE81}" type="slidenum">
              <a:rPr lang="en-US" smtClean="0"/>
              <a:pPr/>
              <a:t>‹#›</a:t>
            </a:fld>
            <a:endParaRPr lang="en-US" dirty="0"/>
          </a:p>
        </p:txBody>
      </p:sp>
    </p:spTree>
    <p:extLst>
      <p:ext uri="{BB962C8B-B14F-4D97-AF65-F5344CB8AC3E}">
        <p14:creationId xmlns:p14="http://schemas.microsoft.com/office/powerpoint/2010/main" val="919427102"/>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A492DEB-383E-4A87-81AF-0F21BC26DBCF}" type="datetimeFigureOut">
              <a:rPr lang="en-US" smtClean="0"/>
              <a:pPr/>
              <a:t>8/13/2020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2CE2B1-7FEA-445B-9562-8C4D753FDE81}" type="slidenum">
              <a:rPr lang="en-US" smtClean="0"/>
              <a:pPr/>
              <a:t>‹#›</a:t>
            </a:fld>
            <a:endParaRPr lang="en-US" dirty="0"/>
          </a:p>
        </p:txBody>
      </p:sp>
    </p:spTree>
    <p:extLst>
      <p:ext uri="{BB962C8B-B14F-4D97-AF65-F5344CB8AC3E}">
        <p14:creationId xmlns:p14="http://schemas.microsoft.com/office/powerpoint/2010/main" val="3745386237"/>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492DEB-383E-4A87-81AF-0F21BC26DBCF}" type="datetimeFigureOut">
              <a:rPr lang="en-US" smtClean="0"/>
              <a:pPr/>
              <a:t>8/13/2020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2CE2B1-7FEA-445B-9562-8C4D753FDE81}" type="slidenum">
              <a:rPr lang="en-US" smtClean="0"/>
              <a:pPr/>
              <a:t>‹#›</a:t>
            </a:fld>
            <a:endParaRPr lang="en-US" dirty="0"/>
          </a:p>
        </p:txBody>
      </p:sp>
    </p:spTree>
    <p:extLst>
      <p:ext uri="{BB962C8B-B14F-4D97-AF65-F5344CB8AC3E}">
        <p14:creationId xmlns:p14="http://schemas.microsoft.com/office/powerpoint/2010/main" val="46997866"/>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latin typeface="Univers 57 Condensed" panose="020B060602020206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lvl1pPr>
              <a:defRPr>
                <a:solidFill>
                  <a:schemeClr val="tx1"/>
                </a:solidFill>
                <a:latin typeface="Univers 57 Condensed" panose="020B0606020202060204" pitchFamily="34" charset="0"/>
              </a:defRPr>
            </a:lvl1pPr>
            <a:lvl2pPr>
              <a:defRPr>
                <a:solidFill>
                  <a:schemeClr val="tx1"/>
                </a:solidFill>
                <a:latin typeface="Univers 57 Condensed" panose="020B0606020202060204" pitchFamily="34" charset="0"/>
              </a:defRPr>
            </a:lvl2pPr>
            <a:lvl3pPr>
              <a:defRPr>
                <a:solidFill>
                  <a:schemeClr val="tx1"/>
                </a:solidFill>
                <a:latin typeface="Univers 57 Condensed" panose="020B0606020202060204" pitchFamily="34" charset="0"/>
              </a:defRPr>
            </a:lvl3pPr>
            <a:lvl4pPr>
              <a:defRPr>
                <a:solidFill>
                  <a:schemeClr val="tx1"/>
                </a:solidFill>
                <a:latin typeface="Univers 57 Condensed" panose="020B0606020202060204" pitchFamily="34" charset="0"/>
              </a:defRPr>
            </a:lvl4pPr>
            <a:lvl5pPr>
              <a:defRPr>
                <a:solidFill>
                  <a:schemeClr val="tx1"/>
                </a:solidFill>
                <a:latin typeface="Univers 57 Condensed" panose="020B060602020206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lvl1pPr>
              <a:defRPr>
                <a:solidFill>
                  <a:schemeClr val="tx1"/>
                </a:solidFill>
                <a:latin typeface="Univers 57 Condensed" panose="020B0606020202060204" pitchFamily="34" charset="0"/>
              </a:defRPr>
            </a:lvl1pPr>
            <a:lvl2pPr>
              <a:defRPr>
                <a:solidFill>
                  <a:schemeClr val="tx1"/>
                </a:solidFill>
                <a:latin typeface="Univers 57 Condensed" panose="020B0606020202060204" pitchFamily="34" charset="0"/>
              </a:defRPr>
            </a:lvl2pPr>
            <a:lvl3pPr>
              <a:defRPr>
                <a:solidFill>
                  <a:schemeClr val="tx1"/>
                </a:solidFill>
                <a:latin typeface="Univers 57 Condensed" panose="020B0606020202060204" pitchFamily="34" charset="0"/>
              </a:defRPr>
            </a:lvl3pPr>
            <a:lvl4pPr>
              <a:defRPr>
                <a:solidFill>
                  <a:schemeClr val="tx1"/>
                </a:solidFill>
                <a:latin typeface="Univers 57 Condensed" panose="020B0606020202060204" pitchFamily="34" charset="0"/>
              </a:defRPr>
            </a:lvl4pPr>
            <a:lvl5pPr>
              <a:defRPr>
                <a:solidFill>
                  <a:schemeClr val="tx1"/>
                </a:solidFill>
                <a:latin typeface="Univers 57 Condensed" panose="020B060602020206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CA492DEB-383E-4A87-81AF-0F21BC26DBCF}" type="datetimeFigureOut">
              <a:rPr lang="en-US" smtClean="0"/>
              <a:pPr/>
              <a:t>8/13/2020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2CE2B1-7FEA-445B-9562-8C4D753FDE81}" type="slidenum">
              <a:rPr lang="en-US" smtClean="0"/>
              <a:pPr/>
              <a:t>‹#›</a:t>
            </a:fld>
            <a:endParaRPr lang="en-US" dirty="0"/>
          </a:p>
        </p:txBody>
      </p:sp>
    </p:spTree>
    <p:extLst>
      <p:ext uri="{BB962C8B-B14F-4D97-AF65-F5344CB8AC3E}">
        <p14:creationId xmlns:p14="http://schemas.microsoft.com/office/powerpoint/2010/main" val="1216951087"/>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A492DEB-383E-4A87-81AF-0F21BC26DBCF}" type="datetimeFigureOut">
              <a:rPr lang="en-US" smtClean="0"/>
              <a:pPr/>
              <a:t>8/13/2020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C2CE2B1-7FEA-445B-9562-8C4D753FDE81}" type="slidenum">
              <a:rPr lang="en-US" smtClean="0"/>
              <a:pPr/>
              <a:t>‹#›</a:t>
            </a:fld>
            <a:endParaRPr lang="en-US" dirty="0"/>
          </a:p>
        </p:txBody>
      </p:sp>
    </p:spTree>
    <p:extLst>
      <p:ext uri="{BB962C8B-B14F-4D97-AF65-F5344CB8AC3E}">
        <p14:creationId xmlns:p14="http://schemas.microsoft.com/office/powerpoint/2010/main" val="1640448966"/>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A492DEB-383E-4A87-81AF-0F21BC26DBCF}" type="datetimeFigureOut">
              <a:rPr lang="en-US" smtClean="0"/>
              <a:pPr/>
              <a:t>8/13/2020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2CE2B1-7FEA-445B-9562-8C4D753FDE81}" type="slidenum">
              <a:rPr lang="en-US" smtClean="0"/>
              <a:pPr/>
              <a:t>‹#›</a:t>
            </a:fld>
            <a:endParaRPr lang="en-US" dirty="0"/>
          </a:p>
        </p:txBody>
      </p:sp>
    </p:spTree>
    <p:extLst>
      <p:ext uri="{BB962C8B-B14F-4D97-AF65-F5344CB8AC3E}">
        <p14:creationId xmlns:p14="http://schemas.microsoft.com/office/powerpoint/2010/main" val="235347660"/>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92DEB-383E-4A87-81AF-0F21BC26DBCF}" type="datetimeFigureOut">
              <a:rPr lang="en-US" smtClean="0"/>
              <a:pPr/>
              <a:t>8/13/2020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C2CE2B1-7FEA-445B-9562-8C4D753FDE81}" type="slidenum">
              <a:rPr lang="en-US" smtClean="0"/>
              <a:pPr/>
              <a:t>‹#›</a:t>
            </a:fld>
            <a:endParaRPr lang="en-US" dirty="0"/>
          </a:p>
        </p:txBody>
      </p:sp>
    </p:spTree>
    <p:extLst>
      <p:ext uri="{BB962C8B-B14F-4D97-AF65-F5344CB8AC3E}">
        <p14:creationId xmlns:p14="http://schemas.microsoft.com/office/powerpoint/2010/main" val="4258126845"/>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492DEB-383E-4A87-81AF-0F21BC26DBCF}" type="datetimeFigureOut">
              <a:rPr lang="en-US" smtClean="0"/>
              <a:pPr/>
              <a:t>8/13/2020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2CE2B1-7FEA-445B-9562-8C4D753FDE81}" type="slidenum">
              <a:rPr lang="en-US" smtClean="0"/>
              <a:pPr/>
              <a:t>‹#›</a:t>
            </a:fld>
            <a:endParaRPr lang="en-US" dirty="0"/>
          </a:p>
        </p:txBody>
      </p:sp>
    </p:spTree>
    <p:extLst>
      <p:ext uri="{BB962C8B-B14F-4D97-AF65-F5344CB8AC3E}">
        <p14:creationId xmlns:p14="http://schemas.microsoft.com/office/powerpoint/2010/main" val="2638644317"/>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492DEB-383E-4A87-81AF-0F21BC26DBCF}" type="datetimeFigureOut">
              <a:rPr lang="en-US" smtClean="0"/>
              <a:pPr/>
              <a:t>8/13/2020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2CE2B1-7FEA-445B-9562-8C4D753FDE81}" type="slidenum">
              <a:rPr lang="en-US" smtClean="0"/>
              <a:pPr/>
              <a:t>‹#›</a:t>
            </a:fld>
            <a:endParaRPr lang="en-US" dirty="0"/>
          </a:p>
        </p:txBody>
      </p:sp>
    </p:spTree>
    <p:extLst>
      <p:ext uri="{BB962C8B-B14F-4D97-AF65-F5344CB8AC3E}">
        <p14:creationId xmlns:p14="http://schemas.microsoft.com/office/powerpoint/2010/main" val="720046754"/>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A492DEB-383E-4A87-81AF-0F21BC26DBCF}" type="datetimeFigureOut">
              <a:rPr lang="en-US" smtClean="0"/>
              <a:pPr/>
              <a:t>8/13/2020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C2CE2B1-7FEA-445B-9562-8C4D753FDE81}" type="slidenum">
              <a:rPr lang="en-US" smtClean="0"/>
              <a:pPr/>
              <a:t>‹#›</a:t>
            </a:fld>
            <a:endParaRPr lang="en-US" dirty="0"/>
          </a:p>
        </p:txBody>
      </p:sp>
    </p:spTree>
    <p:extLst>
      <p:ext uri="{BB962C8B-B14F-4D97-AF65-F5344CB8AC3E}">
        <p14:creationId xmlns:p14="http://schemas.microsoft.com/office/powerpoint/2010/main" val="273353068"/>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ransition spd="med">
    <p:fade/>
  </p:transition>
  <p:timing>
    <p:tnLst>
      <p:par>
        <p:cTn id="1" dur="indefinite" restart="never" nodeType="tmRoot"/>
      </p:par>
    </p:tnLst>
  </p:timing>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mailto:slott@astate.ed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922" t="11543" r="581" b="43880"/>
          <a:stretch/>
        </p:blipFill>
        <p:spPr>
          <a:xfrm>
            <a:off x="-133351" y="-533400"/>
            <a:ext cx="12593053" cy="7677150"/>
          </a:xfrm>
          <a:prstGeom prst="rect">
            <a:avLst/>
          </a:prstGeom>
        </p:spPr>
      </p:pic>
    </p:spTree>
    <p:extLst>
      <p:ext uri="{BB962C8B-B14F-4D97-AF65-F5344CB8AC3E}">
        <p14:creationId xmlns:p14="http://schemas.microsoft.com/office/powerpoint/2010/main" val="1862562088"/>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with Disabilities</a:t>
            </a:r>
            <a:endParaRPr lang="en-US" dirty="0"/>
          </a:p>
        </p:txBody>
      </p:sp>
      <p:sp>
        <p:nvSpPr>
          <p:cNvPr id="3" name="Content Placeholder 2"/>
          <p:cNvSpPr>
            <a:spLocks noGrp="1"/>
          </p:cNvSpPr>
          <p:nvPr>
            <p:ph idx="1"/>
          </p:nvPr>
        </p:nvSpPr>
        <p:spPr>
          <a:xfrm>
            <a:off x="858710" y="1776516"/>
            <a:ext cx="10353762" cy="4058751"/>
          </a:xfrm>
        </p:spPr>
        <p:txBody>
          <a:bodyPr/>
          <a:lstStyle/>
          <a:p>
            <a:r>
              <a:rPr lang="en-US" dirty="0"/>
              <a:t>Growing student segment on college </a:t>
            </a:r>
            <a:r>
              <a:rPr lang="en-US" dirty="0" smtClean="0"/>
              <a:t>campuses.</a:t>
            </a:r>
            <a:endParaRPr lang="en-US" dirty="0"/>
          </a:p>
          <a:p>
            <a:r>
              <a:rPr lang="en-US" dirty="0"/>
              <a:t>Students may need accommodations.</a:t>
            </a:r>
          </a:p>
          <a:p>
            <a:r>
              <a:rPr lang="en-US" dirty="0"/>
              <a:t>How are those accommodations </a:t>
            </a:r>
            <a:r>
              <a:rPr lang="en-US" dirty="0" smtClean="0"/>
              <a:t>communicated to faculty?</a:t>
            </a:r>
            <a:endParaRPr lang="en-US" dirty="0"/>
          </a:p>
          <a:p>
            <a:r>
              <a:rPr lang="en-US" dirty="0"/>
              <a:t>Where should you go for help and assistance if you have questions?</a:t>
            </a:r>
          </a:p>
          <a:p>
            <a:endParaRPr lang="en-US" dirty="0"/>
          </a:p>
        </p:txBody>
      </p:sp>
    </p:spTree>
    <p:extLst>
      <p:ext uri="{BB962C8B-B14F-4D97-AF65-F5344CB8AC3E}">
        <p14:creationId xmlns:p14="http://schemas.microsoft.com/office/powerpoint/2010/main" val="233424183"/>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with Disabilities</a:t>
            </a:r>
            <a:endParaRPr lang="en-US" dirty="0"/>
          </a:p>
        </p:txBody>
      </p:sp>
      <p:sp>
        <p:nvSpPr>
          <p:cNvPr id="3" name="Content Placeholder 2"/>
          <p:cNvSpPr>
            <a:spLocks noGrp="1"/>
          </p:cNvSpPr>
          <p:nvPr>
            <p:ph idx="1"/>
          </p:nvPr>
        </p:nvSpPr>
        <p:spPr/>
        <p:txBody>
          <a:bodyPr/>
          <a:lstStyle/>
          <a:p>
            <a:r>
              <a:rPr lang="en-US" dirty="0"/>
              <a:t>Communicating with Parents of students with disabilities (Be Mindful of FERPA)</a:t>
            </a:r>
          </a:p>
          <a:p>
            <a:r>
              <a:rPr lang="en-US" dirty="0"/>
              <a:t>If you receive </a:t>
            </a:r>
            <a:r>
              <a:rPr lang="en-US" dirty="0" smtClean="0"/>
              <a:t>a communication from the Office of Disability Services that relates to a student accommodation, please </a:t>
            </a:r>
            <a:r>
              <a:rPr lang="en-US" dirty="0"/>
              <a:t>be sure that you are mindful of </a:t>
            </a:r>
            <a:r>
              <a:rPr lang="en-US" dirty="0" smtClean="0"/>
              <a:t>that accommodation. </a:t>
            </a:r>
            <a:r>
              <a:rPr lang="en-US" dirty="0"/>
              <a:t>If you have questions, then please contact the Office of Disability Services. </a:t>
            </a:r>
          </a:p>
          <a:p>
            <a:r>
              <a:rPr lang="en-US" dirty="0"/>
              <a:t>Highly recommend communication between you and the Office of Disability Services to Ensure Needs are Met and Appropriately Addressed. </a:t>
            </a:r>
          </a:p>
          <a:p>
            <a:endParaRPr lang="en-US" dirty="0"/>
          </a:p>
        </p:txBody>
      </p:sp>
    </p:spTree>
    <p:extLst>
      <p:ext uri="{BB962C8B-B14F-4D97-AF65-F5344CB8AC3E}">
        <p14:creationId xmlns:p14="http://schemas.microsoft.com/office/powerpoint/2010/main" val="737613940"/>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Child Maltreatment</a:t>
            </a:r>
            <a:endParaRPr lang="en-US" dirty="0"/>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Quick Review:</a:t>
            </a:r>
            <a:endParaRPr lang="en-US" dirty="0"/>
          </a:p>
        </p:txBody>
      </p:sp>
      <p:sp>
        <p:nvSpPr>
          <p:cNvPr id="3" name="Content Placeholder 2"/>
          <p:cNvSpPr>
            <a:spLocks noGrp="1"/>
          </p:cNvSpPr>
          <p:nvPr>
            <p:ph idx="1"/>
          </p:nvPr>
        </p:nvSpPr>
        <p:spPr/>
        <p:txBody>
          <a:bodyPr/>
          <a:lstStyle/>
          <a:p>
            <a:r>
              <a:rPr lang="en-US" dirty="0" smtClean="0"/>
              <a:t>All employees, and all volunteers participating in ASU conducted programs on ASU owned or occupied property, will immediately report known or suspected child maltreatment to the State of Arkansas Child Abuse Hotline and the police department having jurisdiction over that campus.  </a:t>
            </a:r>
          </a:p>
          <a:p>
            <a:r>
              <a:rPr lang="en-US" dirty="0" smtClean="0"/>
              <a:t>Any employee, or any volunteer participating in an ASU conducted program on ASU owned or operated property, must immediately report known or suspected child maltreatment by contacting both the Child Abuse Hotline and the police department having jurisdiction over that campus. Each campus will post the telephone numbers on their home web page under the heading Child Maltreatment Reporting. </a:t>
            </a:r>
            <a:endParaRPr lang="en-US" dirty="0"/>
          </a:p>
        </p:txBody>
      </p:sp>
      <p:sp>
        <p:nvSpPr>
          <p:cNvPr id="5" name="Rectangle 4"/>
          <p:cNvSpPr/>
          <p:nvPr/>
        </p:nvSpPr>
        <p:spPr>
          <a:xfrm>
            <a:off x="3781291" y="5513809"/>
            <a:ext cx="4519250" cy="646331"/>
          </a:xfrm>
          <a:prstGeom prst="rect">
            <a:avLst/>
          </a:prstGeom>
        </p:spPr>
        <p:txBody>
          <a:bodyPr wrap="none">
            <a:spAutoFit/>
          </a:bodyPr>
          <a:lstStyle/>
          <a:p>
            <a:pPr algn="ctr"/>
            <a:r>
              <a:rPr lang="en-US" dirty="0" smtClean="0">
                <a:solidFill>
                  <a:srgbClr val="FF0000"/>
                </a:solidFill>
              </a:rPr>
              <a:t>Full Policy at:</a:t>
            </a:r>
          </a:p>
          <a:p>
            <a:pPr algn="ctr"/>
            <a:r>
              <a:rPr lang="en-US" dirty="0" smtClean="0">
                <a:solidFill>
                  <a:srgbClr val="FF0000"/>
                </a:solidFill>
              </a:rPr>
              <a:t>https://www.asusystem.edu/about/policies/</a:t>
            </a:r>
            <a:endParaRPr lang="en-US" dirty="0">
              <a:solidFill>
                <a:srgbClr val="FF0000"/>
              </a:solidFill>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879" y="2471451"/>
            <a:ext cx="10353762" cy="970450"/>
          </a:xfrm>
        </p:spPr>
        <p:txBody>
          <a:bodyPr>
            <a:normAutofit fontScale="90000"/>
          </a:bodyPr>
          <a:lstStyle/>
          <a:p>
            <a:r>
              <a:rPr lang="en-US" dirty="0" smtClean="0"/>
              <a:t>University Police Department</a:t>
            </a:r>
            <a:br>
              <a:rPr lang="en-US" dirty="0" smtClean="0"/>
            </a:br>
            <a:r>
              <a:rPr lang="en-US" dirty="0" smtClean="0"/>
              <a:t>ext. 2093</a:t>
            </a:r>
            <a:br>
              <a:rPr lang="en-US" dirty="0" smtClean="0"/>
            </a:br>
            <a:r>
              <a:rPr lang="en-US" dirty="0" smtClean="0"/>
              <a:t/>
            </a:r>
            <a:br>
              <a:rPr lang="en-US" dirty="0" smtClean="0"/>
            </a:br>
            <a:r>
              <a:rPr lang="en-US" dirty="0" smtClean="0"/>
              <a:t>Arkansas Child Abuse Hotline</a:t>
            </a:r>
            <a:br>
              <a:rPr lang="en-US" dirty="0" smtClean="0"/>
            </a:br>
            <a:r>
              <a:rPr lang="en-US" dirty="0" smtClean="0"/>
              <a:t>1-800-482-5964</a:t>
            </a:r>
            <a:endParaRPr lang="en-US" dirty="0"/>
          </a:p>
        </p:txBody>
      </p:sp>
    </p:spTree>
    <p:extLst>
      <p:ext uri="{BB962C8B-B14F-4D97-AF65-F5344CB8AC3E}">
        <p14:creationId xmlns:p14="http://schemas.microsoft.com/office/powerpoint/2010/main" val="1981371605"/>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Appropriate Use of Information and Technology Resources</a:t>
            </a:r>
            <a:endParaRPr lang="en-US" sz="2800" dirty="0"/>
          </a:p>
        </p:txBody>
      </p:sp>
      <p:sp>
        <p:nvSpPr>
          <p:cNvPr id="3" name="Content Placeholder 2"/>
          <p:cNvSpPr>
            <a:spLocks noGrp="1"/>
          </p:cNvSpPr>
          <p:nvPr>
            <p:ph idx="1"/>
          </p:nvPr>
        </p:nvSpPr>
        <p:spPr>
          <a:xfrm>
            <a:off x="913794" y="1732449"/>
            <a:ext cx="10543747" cy="4414963"/>
          </a:xfrm>
        </p:spPr>
        <p:txBody>
          <a:bodyPr>
            <a:normAutofit/>
          </a:bodyPr>
          <a:lstStyle/>
          <a:p>
            <a:r>
              <a:rPr lang="en-US" dirty="0" smtClean="0"/>
              <a:t>Policy Highlights:</a:t>
            </a:r>
          </a:p>
          <a:p>
            <a:pPr lvl="1"/>
            <a:r>
              <a:rPr lang="en-US" dirty="0" smtClean="0"/>
              <a:t>Users are entitled to access only those IT Resources that are consistent with their authorization. Access is limited to members of the University Community, faculty, staff, students, and other specifically authorized individuals.</a:t>
            </a:r>
          </a:p>
          <a:p>
            <a:pPr lvl="1"/>
            <a:r>
              <a:rPr lang="en-US" dirty="0" smtClean="0"/>
              <a:t>Use in violation of law. Examples of such uses are: promoting a pyramid scheme, accessing or distributing illegal material, copyright infringements, and making terroristic threats, engaging in </a:t>
            </a:r>
            <a:r>
              <a:rPr lang="en-US" b="1" u="sng" dirty="0" smtClean="0"/>
              <a:t>political activities</a:t>
            </a:r>
            <a:r>
              <a:rPr lang="en-US" dirty="0" smtClean="0"/>
              <a:t>.  </a:t>
            </a:r>
          </a:p>
          <a:p>
            <a:pPr lvl="1"/>
            <a:r>
              <a:rPr lang="en-US" dirty="0" smtClean="0"/>
              <a:t>Use that impedes, interferes with, impairs, or otherwise causes harm to the activities of others. Users must not deny, attempt to deny, or interfere with service to other users in any way, including by “resource hogging,” misusing mailing lists, propagating “chain letters” or virus hoaxes, “spamming” (spreading email or postings widely and without good purpose), or flooding an individual, group, or system with numerous or large email messages. Other behavior that may cause excessive network traffic or computing load is also prohibited. </a:t>
            </a:r>
            <a:endParaRPr lang="en-US" dirty="0"/>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573" y="609599"/>
            <a:ext cx="10892984" cy="1307335"/>
          </a:xfrm>
        </p:spPr>
        <p:txBody>
          <a:bodyPr>
            <a:noAutofit/>
          </a:bodyPr>
          <a:lstStyle/>
          <a:p>
            <a:r>
              <a:rPr lang="en-US" sz="3200" dirty="0" smtClean="0"/>
              <a:t>ASU SYSTEM POLICIES &amp; SYSTEM HANDBOOK</a:t>
            </a:r>
            <a:endParaRPr lang="en-US" sz="3200" dirty="0"/>
          </a:p>
        </p:txBody>
      </p:sp>
      <p:sp>
        <p:nvSpPr>
          <p:cNvPr id="3" name="Content Placeholder 2"/>
          <p:cNvSpPr>
            <a:spLocks noGrp="1"/>
          </p:cNvSpPr>
          <p:nvPr>
            <p:ph idx="1"/>
          </p:nvPr>
        </p:nvSpPr>
        <p:spPr>
          <a:xfrm>
            <a:off x="847693" y="1853634"/>
            <a:ext cx="10353762" cy="4058751"/>
          </a:xfrm>
        </p:spPr>
        <p:txBody>
          <a:bodyPr>
            <a:normAutofit/>
          </a:bodyPr>
          <a:lstStyle/>
          <a:p>
            <a:r>
              <a:rPr lang="en-US" sz="3600" dirty="0" smtClean="0"/>
              <a:t>ASU System Policies:</a:t>
            </a:r>
          </a:p>
          <a:p>
            <a:pPr lvl="1"/>
            <a:r>
              <a:rPr lang="en-US" sz="3600" dirty="0" smtClean="0">
                <a:solidFill>
                  <a:srgbClr val="FF0000"/>
                </a:solidFill>
              </a:rPr>
              <a:t>https://www.asusystem.edu/about/policies/</a:t>
            </a:r>
          </a:p>
          <a:p>
            <a:r>
              <a:rPr lang="en-US" sz="3600" dirty="0" smtClean="0"/>
              <a:t>ASU System Handbook:</a:t>
            </a:r>
          </a:p>
          <a:p>
            <a:pPr lvl="2"/>
            <a:r>
              <a:rPr lang="en-US" sz="3200" dirty="0" smtClean="0">
                <a:solidFill>
                  <a:srgbClr val="FF0000"/>
                </a:solidFill>
              </a:rPr>
              <a:t>https://www.asusystem.edu/about/handbooks/</a:t>
            </a:r>
          </a:p>
          <a:p>
            <a:endParaRPr lang="en-US" sz="3600" dirty="0" smtClean="0"/>
          </a:p>
          <a:p>
            <a:pPr lvl="1"/>
            <a:endParaRPr lang="en-US" sz="3200" dirty="0" smtClean="0">
              <a:solidFill>
                <a:srgbClr val="FF0000"/>
              </a:solidFill>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ASU-JONESBORO HANDBOOK</a:t>
            </a:r>
            <a:endParaRPr lang="en-US" dirty="0"/>
          </a:p>
        </p:txBody>
      </p:sp>
      <p:sp>
        <p:nvSpPr>
          <p:cNvPr id="3" name="Content Placeholder 2"/>
          <p:cNvSpPr>
            <a:spLocks noGrp="1"/>
          </p:cNvSpPr>
          <p:nvPr>
            <p:ph idx="1"/>
          </p:nvPr>
        </p:nvSpPr>
        <p:spPr/>
        <p:txBody>
          <a:bodyPr>
            <a:normAutofit/>
          </a:bodyPr>
          <a:lstStyle/>
          <a:p>
            <a:r>
              <a:rPr lang="en-US" sz="3600" dirty="0" smtClean="0"/>
              <a:t>ASU-J Faculty Handbook:</a:t>
            </a:r>
          </a:p>
          <a:p>
            <a:pPr lvl="2"/>
            <a:r>
              <a:rPr lang="en-US" sz="3200" dirty="0" smtClean="0">
                <a:solidFill>
                  <a:srgbClr val="FF0000"/>
                </a:solidFill>
              </a:rPr>
              <a:t>https://www.astate.edu/a/academic-affairs-and-research/files/official/Faculty-Handbook.pdf</a:t>
            </a:r>
            <a:endParaRPr lang="en-US" sz="3600" dirty="0" smtClean="0">
              <a:solidFill>
                <a:srgbClr val="FF0000"/>
              </a:solidFill>
            </a:endParaRPr>
          </a:p>
          <a:p>
            <a:pPr lvl="1"/>
            <a:endParaRPr lang="en-US" sz="3200" dirty="0" smtClean="0">
              <a:solidFill>
                <a:srgbClr val="FF0000"/>
              </a:solidFill>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Educational Rights and Privacy Act</a:t>
            </a:r>
            <a:endParaRPr lang="en-US" dirty="0"/>
          </a:p>
        </p:txBody>
      </p:sp>
      <p:sp>
        <p:nvSpPr>
          <p:cNvPr id="3" name="Content Placeholder 2"/>
          <p:cNvSpPr>
            <a:spLocks noGrp="1"/>
          </p:cNvSpPr>
          <p:nvPr>
            <p:ph idx="1"/>
          </p:nvPr>
        </p:nvSpPr>
        <p:spPr/>
        <p:txBody>
          <a:bodyPr>
            <a:normAutofit/>
          </a:bodyPr>
          <a:lstStyle/>
          <a:p>
            <a:r>
              <a:rPr lang="en-US" sz="2800" dirty="0" smtClean="0"/>
              <a:t>Comprehensive Protection for Student Privacy</a:t>
            </a:r>
          </a:p>
          <a:p>
            <a:r>
              <a:rPr lang="en-US" sz="2800" dirty="0" smtClean="0"/>
              <a:t>Registrar’s Office</a:t>
            </a:r>
          </a:p>
          <a:p>
            <a:r>
              <a:rPr lang="en-US" sz="2800" dirty="0" smtClean="0"/>
              <a:t>Importance of Being Cautious with Student Information</a:t>
            </a:r>
          </a:p>
          <a:p>
            <a:r>
              <a:rPr lang="en-US" sz="2800" dirty="0" smtClean="0"/>
              <a:t>Institutions of Higher Education Risk Receipt of Federal Funding for Violations. </a:t>
            </a:r>
            <a:endParaRPr lang="en-US" sz="2800" dirty="0"/>
          </a:p>
        </p:txBody>
      </p:sp>
    </p:spTree>
    <p:extLst>
      <p:ext uri="{BB962C8B-B14F-4D97-AF65-F5344CB8AC3E}">
        <p14:creationId xmlns:p14="http://schemas.microsoft.com/office/powerpoint/2010/main" val="68895730"/>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Contracts</a:t>
            </a:r>
            <a:endParaRPr lang="en-US" dirty="0"/>
          </a:p>
        </p:txBody>
      </p:sp>
      <p:sp>
        <p:nvSpPr>
          <p:cNvPr id="3" name="Content Placeholder 2"/>
          <p:cNvSpPr>
            <a:spLocks noGrp="1"/>
          </p:cNvSpPr>
          <p:nvPr>
            <p:ph idx="1"/>
          </p:nvPr>
        </p:nvSpPr>
        <p:spPr/>
        <p:txBody>
          <a:bodyPr>
            <a:normAutofit/>
          </a:bodyPr>
          <a:lstStyle/>
          <a:p>
            <a:r>
              <a:rPr lang="en-US" sz="2400" dirty="0" smtClean="0"/>
              <a:t>PURCHASING AUTHORITY</a:t>
            </a:r>
          </a:p>
          <a:p>
            <a:pPr lvl="1"/>
            <a:r>
              <a:rPr lang="en-US" sz="2000" dirty="0" smtClean="0"/>
              <a:t> The Procurement Official is the sole purchasing authority of the University. Purchases not authorized by this authority are not legal obligations of the University. Any individual making a purchase without proper authority first being given is assuming a personal obligation to the vendor for whom he/she may be held personally liable. The department, and those within the department, are not authorized to sign contracts, agreements, terms and conditions or other required paperwork from a vendor. These must be sent to Procurement Services. The only exception is Sodexo event forms for your department.</a:t>
            </a:r>
          </a:p>
        </p:txBody>
      </p:sp>
      <p:sp>
        <p:nvSpPr>
          <p:cNvPr id="4" name="TextBox 3"/>
          <p:cNvSpPr txBox="1"/>
          <p:nvPr/>
        </p:nvSpPr>
        <p:spPr>
          <a:xfrm>
            <a:off x="0" y="5266062"/>
            <a:ext cx="12191999" cy="646331"/>
          </a:xfrm>
          <a:prstGeom prst="rect">
            <a:avLst/>
          </a:prstGeom>
          <a:noFill/>
        </p:spPr>
        <p:txBody>
          <a:bodyPr wrap="square" rtlCol="0">
            <a:spAutoFit/>
          </a:bodyPr>
          <a:lstStyle/>
          <a:p>
            <a:pPr algn="ctr"/>
            <a:r>
              <a:rPr lang="en-US" i="1" dirty="0" smtClean="0"/>
              <a:t>Excerpt from Procurement Training for End Users 2019; Modified July 2019</a:t>
            </a:r>
          </a:p>
          <a:p>
            <a:pPr algn="ctr"/>
            <a:r>
              <a:rPr lang="en-US" i="1" dirty="0" smtClean="0"/>
              <a:t>See the Procurement Website for full details on Purchasing</a:t>
            </a:r>
            <a:endParaRPr lang="en-US" i="1" dirty="0"/>
          </a:p>
        </p:txBody>
      </p:sp>
      <p:sp>
        <p:nvSpPr>
          <p:cNvPr id="5" name="TextBox 4"/>
          <p:cNvSpPr txBox="1"/>
          <p:nvPr/>
        </p:nvSpPr>
        <p:spPr>
          <a:xfrm>
            <a:off x="187287" y="6037244"/>
            <a:ext cx="11622795" cy="461665"/>
          </a:xfrm>
          <a:prstGeom prst="rect">
            <a:avLst/>
          </a:prstGeom>
          <a:noFill/>
        </p:spPr>
        <p:txBody>
          <a:bodyPr wrap="square" rtlCol="0">
            <a:spAutoFit/>
          </a:bodyPr>
          <a:lstStyle/>
          <a:p>
            <a:pPr algn="ctr"/>
            <a:r>
              <a:rPr lang="en-US" sz="2400" dirty="0" smtClean="0">
                <a:solidFill>
                  <a:srgbClr val="FF0000"/>
                </a:solidFill>
              </a:rPr>
              <a:t>https://www.astate.edu/a/procurement/index.dot</a:t>
            </a:r>
            <a:endParaRPr lang="en-US" sz="2400" dirty="0">
              <a:solidFill>
                <a:srgbClr val="FF0000"/>
              </a:solidFill>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Arkansas State University	</a:t>
            </a:r>
            <a:endParaRPr lang="en-US" dirty="0"/>
          </a:p>
        </p:txBody>
      </p:sp>
      <p:sp>
        <p:nvSpPr>
          <p:cNvPr id="3" name="Content Placeholder 2"/>
          <p:cNvSpPr>
            <a:spLocks noGrp="1"/>
          </p:cNvSpPr>
          <p:nvPr>
            <p:ph idx="1"/>
          </p:nvPr>
        </p:nvSpPr>
        <p:spPr/>
        <p:txBody>
          <a:bodyPr/>
          <a:lstStyle/>
          <a:p>
            <a:r>
              <a:rPr lang="en-US" dirty="0" smtClean="0"/>
              <a:t>Arkansas State University is a public institution of higher education.</a:t>
            </a:r>
          </a:p>
          <a:p>
            <a:r>
              <a:rPr lang="en-US" dirty="0" smtClean="0"/>
              <a:t>Employees of Arkansas State University are public employees. </a:t>
            </a:r>
          </a:p>
          <a:p>
            <a:r>
              <a:rPr lang="en-US" dirty="0" smtClean="0"/>
              <a:t>The Arkansas Freedom of Information Act applies to Arkansas State University. </a:t>
            </a:r>
          </a:p>
          <a:p>
            <a:pPr marL="36900" indent="0">
              <a:buNone/>
            </a:pPr>
            <a:endParaRPr lang="en-US" dirty="0"/>
          </a:p>
        </p:txBody>
      </p:sp>
    </p:spTree>
    <p:extLst>
      <p:ext uri="{BB962C8B-B14F-4D97-AF65-F5344CB8AC3E}">
        <p14:creationId xmlns:p14="http://schemas.microsoft.com/office/powerpoint/2010/main" val="1104745239"/>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Purchasing Supplies and Materials</a:t>
            </a:r>
            <a:endParaRPr lang="en-US" dirty="0"/>
          </a:p>
        </p:txBody>
      </p:sp>
      <p:sp>
        <p:nvSpPr>
          <p:cNvPr id="3" name="Content Placeholder 2"/>
          <p:cNvSpPr>
            <a:spLocks noGrp="1"/>
          </p:cNvSpPr>
          <p:nvPr>
            <p:ph idx="1"/>
          </p:nvPr>
        </p:nvSpPr>
        <p:spPr>
          <a:xfrm>
            <a:off x="913795" y="1732449"/>
            <a:ext cx="10353762" cy="2531079"/>
          </a:xfrm>
        </p:spPr>
        <p:txBody>
          <a:bodyPr>
            <a:normAutofit/>
          </a:bodyPr>
          <a:lstStyle/>
          <a:p>
            <a:r>
              <a:rPr lang="en-US" sz="2400" dirty="0" smtClean="0"/>
              <a:t>Each department has authorized end users to process purchases. </a:t>
            </a:r>
          </a:p>
          <a:p>
            <a:r>
              <a:rPr lang="en-US" sz="2400" dirty="0" smtClean="0"/>
              <a:t>Utilize your end users to avoid purchasing issues. This is the best way to avoid trademark violations, purchase against state contracts and comply with all university and state procurement policies.</a:t>
            </a:r>
            <a:endParaRPr lang="en-US" sz="2400" dirty="0"/>
          </a:p>
        </p:txBody>
      </p:sp>
      <p:sp>
        <p:nvSpPr>
          <p:cNvPr id="4" name="TextBox 3"/>
          <p:cNvSpPr txBox="1"/>
          <p:nvPr/>
        </p:nvSpPr>
        <p:spPr>
          <a:xfrm>
            <a:off x="1586429" y="3789802"/>
            <a:ext cx="8262651" cy="1815882"/>
          </a:xfrm>
          <a:prstGeom prst="rect">
            <a:avLst/>
          </a:prstGeom>
          <a:noFill/>
        </p:spPr>
        <p:txBody>
          <a:bodyPr wrap="square" rtlCol="0">
            <a:spAutoFit/>
          </a:bodyPr>
          <a:lstStyle/>
          <a:p>
            <a:pPr algn="ctr"/>
            <a:r>
              <a:rPr lang="en-US" sz="2800" dirty="0" smtClean="0"/>
              <a:t>When in doubt, ask. </a:t>
            </a:r>
          </a:p>
          <a:p>
            <a:pPr algn="ctr"/>
            <a:r>
              <a:rPr lang="en-US" sz="2800" dirty="0" smtClean="0">
                <a:solidFill>
                  <a:srgbClr val="FF0000"/>
                </a:solidFill>
              </a:rPr>
              <a:t>Procurement Services</a:t>
            </a:r>
          </a:p>
          <a:p>
            <a:pPr algn="ctr"/>
            <a:r>
              <a:rPr lang="en-US" sz="2800" dirty="0" smtClean="0"/>
              <a:t>Phone: 870-972-2028 </a:t>
            </a:r>
            <a:br>
              <a:rPr lang="en-US" sz="2800" dirty="0" smtClean="0"/>
            </a:br>
            <a:r>
              <a:rPr lang="en-US" sz="2800" dirty="0" smtClean="0"/>
              <a:t>Email: </a:t>
            </a:r>
            <a:r>
              <a:rPr lang="en-US" sz="2800" dirty="0" smtClean="0">
                <a:solidFill>
                  <a:srgbClr val="FF0000"/>
                </a:solidFill>
              </a:rPr>
              <a:t>procurement@astate.edu </a:t>
            </a:r>
            <a:endParaRPr lang="en-US" sz="2800" dirty="0">
              <a:solidFill>
                <a:srgbClr val="FF0000"/>
              </a:solidFill>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922" t="11543" r="581" b="43880"/>
          <a:stretch/>
        </p:blipFill>
        <p:spPr>
          <a:xfrm>
            <a:off x="-133351" y="-533400"/>
            <a:ext cx="12593053" cy="7677150"/>
          </a:xfrm>
          <a:prstGeom prst="rect">
            <a:avLst/>
          </a:prstGeom>
        </p:spPr>
      </p:pic>
    </p:spTree>
    <p:extLst>
      <p:ext uri="{BB962C8B-B14F-4D97-AF65-F5344CB8AC3E}">
        <p14:creationId xmlns:p14="http://schemas.microsoft.com/office/powerpoint/2010/main" val="188806218"/>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395" y="2472690"/>
            <a:ext cx="10353762" cy="970450"/>
          </a:xfrm>
        </p:spPr>
        <p:txBody>
          <a:bodyPr>
            <a:noAutofit/>
          </a:bodyPr>
          <a:lstStyle/>
          <a:p>
            <a:r>
              <a:rPr lang="en-US" sz="6000" dirty="0" smtClean="0"/>
              <a:t>Title IX</a:t>
            </a:r>
            <a:endParaRPr lang="en-US" sz="6000" dirty="0"/>
          </a:p>
        </p:txBody>
      </p:sp>
    </p:spTree>
    <p:extLst>
      <p:ext uri="{BB962C8B-B14F-4D97-AF65-F5344CB8AC3E}">
        <p14:creationId xmlns:p14="http://schemas.microsoft.com/office/powerpoint/2010/main" val="3014241461"/>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18" y="649147"/>
            <a:ext cx="11029616" cy="1013800"/>
          </a:xfrm>
        </p:spPr>
        <p:txBody>
          <a:bodyPr>
            <a:normAutofit/>
          </a:bodyPr>
          <a:lstStyle/>
          <a:p>
            <a:pPr algn="ctr"/>
            <a:r>
              <a:rPr lang="en-US" sz="3600" dirty="0">
                <a:solidFill>
                  <a:schemeClr val="tx1"/>
                </a:solidFill>
              </a:rPr>
              <a:t>Arkansas State University's Policy</a:t>
            </a:r>
            <a:endParaRPr lang="en-US" sz="3600" dirty="0"/>
          </a:p>
        </p:txBody>
      </p:sp>
      <p:sp>
        <p:nvSpPr>
          <p:cNvPr id="3" name="Content Placeholder 2"/>
          <p:cNvSpPr>
            <a:spLocks noGrp="1"/>
          </p:cNvSpPr>
          <p:nvPr>
            <p:ph idx="1"/>
          </p:nvPr>
        </p:nvSpPr>
        <p:spPr>
          <a:xfrm>
            <a:off x="581192" y="2597426"/>
            <a:ext cx="11029615" cy="2812774"/>
          </a:xfrm>
        </p:spPr>
        <p:txBody>
          <a:bodyPr>
            <a:normAutofit/>
          </a:bodyPr>
          <a:lstStyle/>
          <a:p>
            <a:pPr marL="0" indent="0" algn="ctr">
              <a:buNone/>
            </a:pPr>
            <a:r>
              <a:rPr lang="en-US" sz="2800" dirty="0">
                <a:solidFill>
                  <a:schemeClr val="tx1"/>
                </a:solidFill>
              </a:rPr>
              <a:t>Arkansas State University is committed to providing an educational and work environment for its students, faculty, and staff that is free from </a:t>
            </a:r>
            <a:r>
              <a:rPr lang="en-US" sz="2800" dirty="0" smtClean="0">
                <a:solidFill>
                  <a:schemeClr val="tx1"/>
                </a:solidFill>
              </a:rPr>
              <a:t>sexual</a:t>
            </a:r>
            <a:r>
              <a:rPr lang="en-US" sz="2800" dirty="0">
                <a:solidFill>
                  <a:schemeClr val="tx1"/>
                </a:solidFill>
              </a:rPr>
              <a:t> discrimination including sexual harassment, sexual assault, and sexual violence. No form of sexual discrimination will be tolerated</a:t>
            </a:r>
            <a:r>
              <a:rPr lang="en-US" sz="2800" dirty="0" smtClean="0">
                <a:solidFill>
                  <a:schemeClr val="tx1"/>
                </a:solidFill>
              </a:rPr>
              <a:t>.</a:t>
            </a:r>
          </a:p>
          <a:p>
            <a:pPr marL="0" indent="0">
              <a:buNone/>
            </a:pPr>
            <a:endParaRPr lang="en-US" sz="2800" dirty="0">
              <a:solidFill>
                <a:schemeClr val="tx1"/>
              </a:solidFill>
            </a:endParaRPr>
          </a:p>
          <a:p>
            <a:pPr marL="0" indent="0">
              <a:buNone/>
            </a:pPr>
            <a:endParaRPr lang="en-US" dirty="0"/>
          </a:p>
        </p:txBody>
      </p:sp>
    </p:spTree>
    <p:extLst>
      <p:ext uri="{BB962C8B-B14F-4D97-AF65-F5344CB8AC3E}">
        <p14:creationId xmlns:p14="http://schemas.microsoft.com/office/powerpoint/2010/main" val="2957542883"/>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700" b="1" dirty="0"/>
              <a:t>Arkansas State University's Policy</a:t>
            </a:r>
            <a:endParaRPr lang="en-US" dirty="0">
              <a:solidFill>
                <a:schemeClr val="tx1"/>
              </a:solidFill>
            </a:endParaRPr>
          </a:p>
        </p:txBody>
      </p:sp>
      <p:sp>
        <p:nvSpPr>
          <p:cNvPr id="3" name="Content Placeholder 2"/>
          <p:cNvSpPr>
            <a:spLocks noGrp="1"/>
          </p:cNvSpPr>
          <p:nvPr>
            <p:ph idx="1"/>
          </p:nvPr>
        </p:nvSpPr>
        <p:spPr>
          <a:xfrm>
            <a:off x="1291590" y="1954530"/>
            <a:ext cx="9376411" cy="2522120"/>
          </a:xfrm>
        </p:spPr>
        <p:txBody>
          <a:bodyPr>
            <a:noAutofit/>
          </a:bodyPr>
          <a:lstStyle/>
          <a:p>
            <a:pPr marL="0" indent="0">
              <a:buNone/>
            </a:pPr>
            <a:r>
              <a:rPr lang="en-US" sz="2400" dirty="0"/>
              <a:t>Employees with supervisory responsibilities, </a:t>
            </a:r>
            <a:r>
              <a:rPr lang="en-US" sz="2400" u="sng" dirty="0"/>
              <a:t>including deans, vice chancellors, department chairs, faculty, student conduct personnel, human resources, athletics administrators and coaches, </a:t>
            </a:r>
            <a:r>
              <a:rPr lang="en-US" sz="2400" dirty="0"/>
              <a:t>and university police personnel must report incidents of sexual discrimination either observed by them or reported to them to the Title IX Coordinator who will conduct an immediate, thorough, and objective investigation of all claims.</a:t>
            </a:r>
          </a:p>
        </p:txBody>
      </p:sp>
    </p:spTree>
    <p:extLst>
      <p:ext uri="{BB962C8B-B14F-4D97-AF65-F5344CB8AC3E}">
        <p14:creationId xmlns:p14="http://schemas.microsoft.com/office/powerpoint/2010/main" val="2291460308"/>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IX Coordinator</a:t>
            </a:r>
            <a:endParaRPr lang="en-US" dirty="0"/>
          </a:p>
        </p:txBody>
      </p:sp>
      <p:sp>
        <p:nvSpPr>
          <p:cNvPr id="3" name="Content Placeholder 2"/>
          <p:cNvSpPr>
            <a:spLocks noGrp="1"/>
          </p:cNvSpPr>
          <p:nvPr>
            <p:ph idx="1"/>
          </p:nvPr>
        </p:nvSpPr>
        <p:spPr>
          <a:xfrm>
            <a:off x="2238342" y="2011680"/>
            <a:ext cx="7704667" cy="3332816"/>
          </a:xfrm>
        </p:spPr>
        <p:txBody>
          <a:bodyPr>
            <a:normAutofit/>
          </a:bodyPr>
          <a:lstStyle/>
          <a:p>
            <a:pPr marL="27675" indent="0" algn="just">
              <a:buNone/>
            </a:pPr>
            <a:r>
              <a:rPr lang="en-US" sz="2800" dirty="0"/>
              <a:t>The person on campus charged with ensuring compliance with all aspects of Title IX.  Ensures that all investigations are immediate, thorough and objective. </a:t>
            </a:r>
          </a:p>
        </p:txBody>
      </p:sp>
    </p:spTree>
    <p:extLst>
      <p:ext uri="{BB962C8B-B14F-4D97-AF65-F5344CB8AC3E}">
        <p14:creationId xmlns:p14="http://schemas.microsoft.com/office/powerpoint/2010/main" val="236041709"/>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ASU-Jonesboro Title IX Coordinator</a:t>
            </a:r>
            <a:endParaRPr lang="en-US" dirty="0"/>
          </a:p>
        </p:txBody>
      </p:sp>
      <p:sp>
        <p:nvSpPr>
          <p:cNvPr id="5" name="Content Placeholder 4"/>
          <p:cNvSpPr>
            <a:spLocks noGrp="1"/>
          </p:cNvSpPr>
          <p:nvPr>
            <p:ph idx="1"/>
          </p:nvPr>
        </p:nvSpPr>
        <p:spPr>
          <a:xfrm>
            <a:off x="1465850" y="1918818"/>
            <a:ext cx="5959519" cy="1992169"/>
          </a:xfrm>
        </p:spPr>
        <p:txBody>
          <a:bodyPr>
            <a:noAutofit/>
          </a:bodyPr>
          <a:lstStyle/>
          <a:p>
            <a:pPr marL="27675" indent="0">
              <a:buNone/>
            </a:pPr>
            <a:r>
              <a:rPr lang="en-US" sz="2400" b="1" dirty="0" smtClean="0"/>
              <a:t>Stephanie Lott, Title IX Coordinator</a:t>
            </a:r>
          </a:p>
          <a:p>
            <a:pPr marL="27675" indent="0">
              <a:buNone/>
            </a:pPr>
            <a:r>
              <a:rPr lang="en-US" sz="2400" dirty="0" smtClean="0"/>
              <a:t>Phone</a:t>
            </a:r>
            <a:r>
              <a:rPr lang="en-US" sz="2400" dirty="0"/>
              <a:t>: </a:t>
            </a:r>
            <a:r>
              <a:rPr lang="en-US" sz="2400" dirty="0" smtClean="0"/>
              <a:t>870-972-2015</a:t>
            </a:r>
          </a:p>
          <a:p>
            <a:pPr marL="27675" indent="0">
              <a:buNone/>
            </a:pPr>
            <a:r>
              <a:rPr lang="en-US" sz="2400" dirty="0" smtClean="0"/>
              <a:t>Fax</a:t>
            </a:r>
            <a:r>
              <a:rPr lang="en-US" sz="2400" dirty="0"/>
              <a:t>: (870) 972-3337 	</a:t>
            </a:r>
            <a:endParaRPr lang="en-US" sz="2400" dirty="0" smtClean="0"/>
          </a:p>
          <a:p>
            <a:pPr marL="27675" indent="0">
              <a:buNone/>
            </a:pPr>
            <a:r>
              <a:rPr lang="en-US" sz="2400" dirty="0" smtClean="0"/>
              <a:t>Email</a:t>
            </a:r>
            <a:r>
              <a:rPr lang="en-US" sz="2400" dirty="0"/>
              <a:t>: </a:t>
            </a:r>
            <a:r>
              <a:rPr lang="en-US" sz="2400" dirty="0">
                <a:hlinkClick r:id="rId2"/>
              </a:rPr>
              <a:t>slott@astate.edu</a:t>
            </a:r>
            <a:endParaRPr lang="en-US" sz="2400" dirty="0"/>
          </a:p>
          <a:p>
            <a:pPr marL="27675" indent="0">
              <a:buNone/>
            </a:pPr>
            <a:endParaRPr lang="en-US" sz="1800" dirty="0"/>
          </a:p>
          <a:p>
            <a:endParaRPr lang="en-US" sz="1800" dirty="0"/>
          </a:p>
        </p:txBody>
      </p:sp>
      <p:pic>
        <p:nvPicPr>
          <p:cNvPr id="29698" name="Picture 2" descr="Stephanie Lott"/>
          <p:cNvPicPr>
            <a:picLocks noChangeAspect="1" noChangeArrowheads="1"/>
          </p:cNvPicPr>
          <p:nvPr/>
        </p:nvPicPr>
        <p:blipFill>
          <a:blip r:embed="rId3" cstate="print"/>
          <a:srcRect/>
          <a:stretch>
            <a:fillRect/>
          </a:stretch>
        </p:blipFill>
        <p:spPr bwMode="auto">
          <a:xfrm>
            <a:off x="7492377" y="1820481"/>
            <a:ext cx="2484776" cy="3104059"/>
          </a:xfrm>
          <a:prstGeom prst="rect">
            <a:avLst/>
          </a:prstGeom>
          <a:noFill/>
        </p:spPr>
      </p:pic>
    </p:spTree>
    <p:extLst>
      <p:ext uri="{BB962C8B-B14F-4D97-AF65-F5344CB8AC3E}">
        <p14:creationId xmlns:p14="http://schemas.microsoft.com/office/powerpoint/2010/main" val="3179839315"/>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394648"/>
            <a:ext cx="9346653" cy="1053152"/>
          </a:xfrm>
        </p:spPr>
        <p:txBody>
          <a:bodyPr>
            <a:normAutofit fontScale="90000"/>
          </a:bodyPr>
          <a:lstStyle/>
          <a:p>
            <a:r>
              <a:rPr lang="en-US" dirty="0" smtClean="0"/>
              <a:t>Report via Web:</a:t>
            </a:r>
            <a:r>
              <a:rPr lang="en-US" dirty="0"/>
              <a:t/>
            </a:r>
            <a:br>
              <a:rPr lang="en-US" dirty="0"/>
            </a:br>
            <a:r>
              <a:rPr lang="en-US" sz="3100" dirty="0">
                <a:solidFill>
                  <a:srgbClr val="FF0000"/>
                </a:solidFill>
              </a:rPr>
              <a:t>https://www.astate.edu/a/affirmative-action/</a:t>
            </a:r>
          </a:p>
        </p:txBody>
      </p:sp>
      <p:pic>
        <p:nvPicPr>
          <p:cNvPr id="6" name="Picture 5"/>
          <p:cNvPicPr/>
          <p:nvPr/>
        </p:nvPicPr>
        <p:blipFill rotWithShape="1">
          <a:blip r:embed="rId2" cstate="print"/>
          <a:srcRect l="64853" t="9471" r="6266"/>
          <a:stretch/>
        </p:blipFill>
        <p:spPr bwMode="auto">
          <a:xfrm>
            <a:off x="4221706" y="1469572"/>
            <a:ext cx="3811314" cy="3754723"/>
          </a:xfrm>
          <a:prstGeom prst="rect">
            <a:avLst/>
          </a:prstGeom>
          <a:ln>
            <a:noFill/>
          </a:ln>
          <a:extLst>
            <a:ext uri="{53640926-AAD7-44D8-BBD7-CCE9431645EC}">
              <a14:shadowObscured xmlns:a14="http://schemas.microsoft.com/office/drawing/2010/main"/>
            </a:ext>
          </a:extLst>
        </p:spPr>
      </p:pic>
      <p:sp>
        <p:nvSpPr>
          <p:cNvPr id="5" name="Oval 4"/>
          <p:cNvSpPr/>
          <p:nvPr/>
        </p:nvSpPr>
        <p:spPr>
          <a:xfrm>
            <a:off x="6705601" y="3096250"/>
            <a:ext cx="1274503" cy="942351"/>
          </a:xfrm>
          <a:prstGeom prst="ellipse">
            <a:avLst/>
          </a:prstGeom>
          <a:noFill/>
          <a:ln w="12700" cap="flat" cmpd="sng" algn="ctr">
            <a:solidFill>
              <a:srgbClr val="FF0000"/>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dirty="0"/>
          </a:p>
        </p:txBody>
      </p:sp>
      <p:sp>
        <p:nvSpPr>
          <p:cNvPr id="10" name="Title 1"/>
          <p:cNvSpPr txBox="1">
            <a:spLocks/>
          </p:cNvSpPr>
          <p:nvPr/>
        </p:nvSpPr>
        <p:spPr>
          <a:xfrm>
            <a:off x="2050663" y="5511956"/>
            <a:ext cx="8153400" cy="85864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3600" cap="none" dirty="0">
                <a:solidFill>
                  <a:schemeClr val="tx1"/>
                </a:solidFill>
              </a:rPr>
              <a:t>Or via Email: </a:t>
            </a:r>
            <a:r>
              <a:rPr lang="en-US" sz="3600" cap="none" dirty="0">
                <a:solidFill>
                  <a:srgbClr val="FF0000"/>
                </a:solidFill>
              </a:rPr>
              <a:t>OAA@astate.edu</a:t>
            </a:r>
          </a:p>
          <a:p>
            <a:pPr algn="ctr"/>
            <a:endParaRPr lang="en-US" sz="3000" cap="none" dirty="0">
              <a:solidFill>
                <a:schemeClr val="tx1"/>
              </a:solidFill>
            </a:endParaRPr>
          </a:p>
        </p:txBody>
      </p:sp>
    </p:spTree>
    <p:extLst>
      <p:ext uri="{BB962C8B-B14F-4D97-AF65-F5344CB8AC3E}">
        <p14:creationId xmlns:p14="http://schemas.microsoft.com/office/powerpoint/2010/main" val="3872425764"/>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0744" y="2823990"/>
            <a:ext cx="10353762" cy="970450"/>
          </a:xfrm>
        </p:spPr>
        <p:txBody>
          <a:bodyPr>
            <a:normAutofit/>
          </a:bodyPr>
          <a:lstStyle/>
          <a:p>
            <a:r>
              <a:rPr lang="en-US" sz="4800" dirty="0" smtClean="0"/>
              <a:t>Students with Disabilities</a:t>
            </a:r>
            <a:endParaRPr lang="en-US" sz="4800" dirty="0"/>
          </a:p>
        </p:txBody>
      </p:sp>
    </p:spTree>
  </p:cSld>
  <p:clrMapOvr>
    <a:masterClrMapping/>
  </p:clrMapOvr>
  <p:transitio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Universe 57">
      <a:majorFont>
        <a:latin typeface="Univers 57 Condensed"/>
        <a:ea typeface=""/>
        <a:cs typeface=""/>
      </a:majorFont>
      <a:minorFont>
        <a:latin typeface="Univers 57 Condensed"/>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1995</TotalTime>
  <Words>873</Words>
  <Application>Microsoft Office PowerPoint</Application>
  <PresentationFormat>Widescreen</PresentationFormat>
  <Paragraphs>65</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Trebuchet MS</vt:lpstr>
      <vt:lpstr>Univers 57 Condensed</vt:lpstr>
      <vt:lpstr>Wingdings 2</vt:lpstr>
      <vt:lpstr>Slate</vt:lpstr>
      <vt:lpstr>PowerPoint Presentation</vt:lpstr>
      <vt:lpstr>Arkansas State University </vt:lpstr>
      <vt:lpstr>Title IX</vt:lpstr>
      <vt:lpstr>Arkansas State University's Policy</vt:lpstr>
      <vt:lpstr>Arkansas State University's Policy</vt:lpstr>
      <vt:lpstr>Title IX Coordinator</vt:lpstr>
      <vt:lpstr>ASU-Jonesboro Title IX Coordinator</vt:lpstr>
      <vt:lpstr>Report via Web: https://www.astate.edu/a/affirmative-action/</vt:lpstr>
      <vt:lpstr>Students with Disabilities</vt:lpstr>
      <vt:lpstr>Students with Disabilities</vt:lpstr>
      <vt:lpstr>Students with Disabilities</vt:lpstr>
      <vt:lpstr>Child Maltreatment</vt:lpstr>
      <vt:lpstr>Quick Review:</vt:lpstr>
      <vt:lpstr>University Police Department ext. 2093  Arkansas Child Abuse Hotline 1-800-482-5964</vt:lpstr>
      <vt:lpstr>Appropriate Use of Information and Technology Resources</vt:lpstr>
      <vt:lpstr>ASU SYSTEM POLICIES &amp; SYSTEM HANDBOOK</vt:lpstr>
      <vt:lpstr>ASU-JONESBORO HANDBOOK</vt:lpstr>
      <vt:lpstr>Family Educational Rights and Privacy Act</vt:lpstr>
      <vt:lpstr>University Contracts</vt:lpstr>
      <vt:lpstr>Purchasing Supplies and Materials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Clark</dc:creator>
  <cp:lastModifiedBy>Bradford Phelps</cp:lastModifiedBy>
  <cp:revision>147</cp:revision>
  <cp:lastPrinted>2019-08-12T22:07:48Z</cp:lastPrinted>
  <dcterms:created xsi:type="dcterms:W3CDTF">2016-09-29T20:20:36Z</dcterms:created>
  <dcterms:modified xsi:type="dcterms:W3CDTF">2020-08-13T21:13:35Z</dcterms:modified>
</cp:coreProperties>
</file>