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48" r:id="rId1"/>
  </p:sldMasterIdLst>
  <p:notesMasterIdLst>
    <p:notesMasterId r:id="rId17"/>
  </p:notesMasterIdLst>
  <p:sldIdLst>
    <p:sldId id="280" r:id="rId2"/>
    <p:sldId id="293" r:id="rId3"/>
    <p:sldId id="292" r:id="rId4"/>
    <p:sldId id="294" r:id="rId5"/>
    <p:sldId id="297" r:id="rId6"/>
    <p:sldId id="299" r:id="rId7"/>
    <p:sldId id="287" r:id="rId8"/>
    <p:sldId id="276" r:id="rId9"/>
    <p:sldId id="269" r:id="rId10"/>
    <p:sldId id="262" r:id="rId11"/>
    <p:sldId id="286" r:id="rId12"/>
    <p:sldId id="256" r:id="rId13"/>
    <p:sldId id="272" r:id="rId14"/>
    <p:sldId id="267" r:id="rId15"/>
    <p:sldId id="29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222"/>
    <p:restoredTop sz="94780"/>
  </p:normalViewPr>
  <p:slideViewPr>
    <p:cSldViewPr>
      <p:cViewPr varScale="1">
        <p:scale>
          <a:sx n="116" d="100"/>
          <a:sy n="116" d="100"/>
        </p:scale>
        <p:origin x="208" y="2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9DC431-3840-44E4-B0CC-8817423586FF}" type="datetimeFigureOut">
              <a:rPr lang="en-US" smtClean="0"/>
              <a:pPr/>
              <a:t>8/16/20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A690CC-6064-4849-8CD6-3219B791E112}" type="slidenum">
              <a:rPr lang="en-US" smtClean="0"/>
              <a:pPr/>
              <a:t>‹#›</a:t>
            </a:fld>
            <a:endParaRPr lang="en-US"/>
          </a:p>
        </p:txBody>
      </p:sp>
    </p:spTree>
    <p:extLst>
      <p:ext uri="{BB962C8B-B14F-4D97-AF65-F5344CB8AC3E}">
        <p14:creationId xmlns:p14="http://schemas.microsoft.com/office/powerpoint/2010/main" val="2132733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A690CC-6064-4849-8CD6-3219B791E112}" type="slidenum">
              <a:rPr lang="en-US" smtClean="0"/>
              <a:pPr/>
              <a:t>2</a:t>
            </a:fld>
            <a:endParaRPr lang="en-US"/>
          </a:p>
        </p:txBody>
      </p:sp>
    </p:spTree>
    <p:extLst>
      <p:ext uri="{BB962C8B-B14F-4D97-AF65-F5344CB8AC3E}">
        <p14:creationId xmlns:p14="http://schemas.microsoft.com/office/powerpoint/2010/main" val="39998148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A690CC-6064-4849-8CD6-3219B791E112}" type="slidenum">
              <a:rPr lang="en-US" smtClean="0"/>
              <a:pPr/>
              <a:t>6</a:t>
            </a:fld>
            <a:endParaRPr lang="en-US"/>
          </a:p>
        </p:txBody>
      </p:sp>
    </p:spTree>
    <p:extLst>
      <p:ext uri="{BB962C8B-B14F-4D97-AF65-F5344CB8AC3E}">
        <p14:creationId xmlns:p14="http://schemas.microsoft.com/office/powerpoint/2010/main" val="11388189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A690CC-6064-4849-8CD6-3219B791E112}" type="slidenum">
              <a:rPr lang="en-US" smtClean="0"/>
              <a:pPr/>
              <a:t>8</a:t>
            </a:fld>
            <a:endParaRPr lang="en-US"/>
          </a:p>
        </p:txBody>
      </p:sp>
    </p:spTree>
    <p:extLst>
      <p:ext uri="{BB962C8B-B14F-4D97-AF65-F5344CB8AC3E}">
        <p14:creationId xmlns:p14="http://schemas.microsoft.com/office/powerpoint/2010/main" val="2601767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A690CC-6064-4849-8CD6-3219B791E112}" type="slidenum">
              <a:rPr lang="en-US" smtClean="0"/>
              <a:pPr/>
              <a:t>12</a:t>
            </a:fld>
            <a:endParaRPr lang="en-US"/>
          </a:p>
        </p:txBody>
      </p:sp>
    </p:spTree>
    <p:extLst>
      <p:ext uri="{BB962C8B-B14F-4D97-AF65-F5344CB8AC3E}">
        <p14:creationId xmlns:p14="http://schemas.microsoft.com/office/powerpoint/2010/main" val="787175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3E58F5A-5699-47D0-A469-2A85AB09CBEE}" type="datetimeFigureOut">
              <a:rPr lang="en-US" smtClean="0"/>
              <a:pPr/>
              <a:t>8/16/20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2D058A-C593-8B4D-9DD8-2D65CE5DD1EE}" type="slidenum">
              <a:rPr lang="en-US" smtClean="0"/>
              <a:t>‹#›</a:t>
            </a:fld>
            <a:endParaRPr lang="en-US"/>
          </a:p>
        </p:txBody>
      </p: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E58F5A-5699-47D0-A469-2A85AB09CBEE}" type="datetimeFigureOut">
              <a:rPr lang="en-US" smtClean="0"/>
              <a:pPr/>
              <a:t>8/16/20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FF146A-AF0E-4162-AB65-01743C57A4FA}" type="slidenum">
              <a:rPr lang="en-US" smtClean="0"/>
              <a:pPr/>
              <a:t>‹#›</a:t>
            </a:fld>
            <a:endParaRPr lang="en-US"/>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E58F5A-5699-47D0-A469-2A85AB09CBEE}" type="datetimeFigureOut">
              <a:rPr lang="en-US" smtClean="0"/>
              <a:pPr/>
              <a:t>8/16/20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FF146A-AF0E-4162-AB65-01743C57A4FA}" type="slidenum">
              <a:rPr lang="en-US" smtClean="0"/>
              <a:pPr/>
              <a:t>‹#›</a:t>
            </a:fld>
            <a:endParaRPr lang="en-US"/>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E58F5A-5699-47D0-A469-2A85AB09CBEE}" type="datetimeFigureOut">
              <a:rPr lang="en-US" smtClean="0"/>
              <a:pPr/>
              <a:t>8/16/20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FF146A-AF0E-4162-AB65-01743C57A4FA}" type="slidenum">
              <a:rPr lang="en-US" smtClean="0"/>
              <a:pPr/>
              <a:t>‹#›</a:t>
            </a:fld>
            <a:endParaRPr lang="en-US"/>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E58F5A-5699-47D0-A469-2A85AB09CBEE}" type="datetimeFigureOut">
              <a:rPr lang="en-US" smtClean="0"/>
              <a:pPr/>
              <a:t>8/16/20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FF146A-AF0E-4162-AB65-01743C57A4FA}" type="slidenum">
              <a:rPr lang="en-US" smtClean="0"/>
              <a:pPr/>
              <a:t>‹#›</a:t>
            </a:fld>
            <a:endParaRPr lang="en-US"/>
          </a:p>
        </p:txBody>
      </p:sp>
    </p:spTree>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3E58F5A-5699-47D0-A469-2A85AB09CBEE}" type="datetimeFigureOut">
              <a:rPr lang="en-US" smtClean="0"/>
              <a:pPr/>
              <a:t>8/16/20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FF146A-AF0E-4162-AB65-01743C57A4FA}" type="slidenum">
              <a:rPr lang="en-US" smtClean="0"/>
              <a:pPr/>
              <a:t>‹#›</a:t>
            </a:fld>
            <a:endParaRPr lang="en-US"/>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3E58F5A-5699-47D0-A469-2A85AB09CBEE}" type="datetimeFigureOut">
              <a:rPr lang="en-US" smtClean="0"/>
              <a:pPr/>
              <a:t>8/16/20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FF146A-AF0E-4162-AB65-01743C57A4FA}" type="slidenum">
              <a:rPr lang="en-US" smtClean="0"/>
              <a:pPr/>
              <a:t>‹#›</a:t>
            </a:fld>
            <a:endParaRPr lang="en-US"/>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3E58F5A-5699-47D0-A469-2A85AB09CBEE}" type="datetimeFigureOut">
              <a:rPr lang="en-US" smtClean="0"/>
              <a:pPr/>
              <a:t>8/16/20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FF146A-AF0E-4162-AB65-01743C57A4FA}" type="slidenum">
              <a:rPr lang="en-US" smtClean="0"/>
              <a:pPr/>
              <a:t>‹#›</a:t>
            </a:fld>
            <a:endParaRPr lang="en-US"/>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E58F5A-5699-47D0-A469-2A85AB09CBEE}" type="datetimeFigureOut">
              <a:rPr lang="en-US" smtClean="0"/>
              <a:pPr/>
              <a:t>8/16/20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FF146A-AF0E-4162-AB65-01743C57A4FA}" type="slidenum">
              <a:rPr lang="en-US" smtClean="0"/>
              <a:pPr/>
              <a:t>‹#›</a:t>
            </a:fld>
            <a:endParaRPr lang="en-US"/>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3E58F5A-5699-47D0-A469-2A85AB09CBEE}" type="datetimeFigureOut">
              <a:rPr lang="en-US" smtClean="0"/>
              <a:pPr/>
              <a:t>8/16/20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D3E58F5A-5699-47D0-A469-2A85AB09CBEE}" type="datetimeFigureOut">
              <a:rPr lang="en-US" smtClean="0"/>
              <a:pPr/>
              <a:t>8/16/20</a:t>
            </a:fld>
            <a:endParaRPr lang="en-US"/>
          </a:p>
        </p:txBody>
      </p:sp>
      <p:sp>
        <p:nvSpPr>
          <p:cNvPr id="9" name="Slide Number Placeholder 8"/>
          <p:cNvSpPr>
            <a:spLocks noGrp="1"/>
          </p:cNvSpPr>
          <p:nvPr>
            <p:ph type="sldNum" sz="quarter" idx="11"/>
          </p:nvPr>
        </p:nvSpPr>
        <p:spPr/>
        <p:txBody>
          <a:bodyPr/>
          <a:lstStyle/>
          <a:p>
            <a:fld id="{51FF146A-AF0E-4162-AB65-01743C57A4FA}"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51FF146A-AF0E-4162-AB65-01743C57A4FA}"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D3E58F5A-5699-47D0-A469-2A85AB09CBEE}" type="datetimeFigureOut">
              <a:rPr lang="en-US" smtClean="0"/>
              <a:pPr/>
              <a:t>8/16/20</a:t>
            </a:fld>
            <a:endParaRPr lang="en-US"/>
          </a:p>
        </p:txBody>
      </p:sp>
    </p:spTree>
  </p:cSld>
  <p:clrMap bg1="lt1" tx1="dk1" bg2="lt2" tx2="dk2" accent1="accent1" accent2="accent2" accent3="accent3" accent4="accent4" accent5="accent5" accent6="accent6" hlink="hlink" folHlink="folHlink"/>
  <p:sldLayoutIdLst>
    <p:sldLayoutId id="2147484449" r:id="rId1"/>
    <p:sldLayoutId id="2147484450" r:id="rId2"/>
    <p:sldLayoutId id="2147484451" r:id="rId3"/>
    <p:sldLayoutId id="2147484452" r:id="rId4"/>
    <p:sldLayoutId id="2147484453" r:id="rId5"/>
    <p:sldLayoutId id="2147484454" r:id="rId6"/>
    <p:sldLayoutId id="2147484455" r:id="rId7"/>
    <p:sldLayoutId id="2147484456" r:id="rId8"/>
    <p:sldLayoutId id="2147484457" r:id="rId9"/>
    <p:sldLayoutId id="2147484458" r:id="rId10"/>
    <p:sldLayoutId id="2147484459" r:id="rId11"/>
  </p:sldLayoutIdLst>
  <p:transition spd="slow">
    <p:wipe/>
  </p:transition>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273" y="0"/>
            <a:ext cx="3657600" cy="5984358"/>
          </a:xfrm>
        </p:spPr>
        <p:txBody>
          <a:bodyPr/>
          <a:lstStyle/>
          <a:p>
            <a:pPr algn="ctr"/>
            <a:r>
              <a:rPr lang="en-US" sz="3600" b="1" dirty="0">
                <a:latin typeface="Rockwell" panose="02060603020205020403" pitchFamily="18" charset="77"/>
                <a:cs typeface="Arial" panose="020B0604020202020204" pitchFamily="34" charset="0"/>
              </a:rPr>
              <a:t>Getting Started:</a:t>
            </a:r>
            <a:br>
              <a:rPr lang="en-US" sz="3600" b="1" dirty="0">
                <a:latin typeface="Rockwell" panose="02060603020205020403" pitchFamily="18" charset="77"/>
                <a:cs typeface="Arial" panose="020B0604020202020204" pitchFamily="34" charset="0"/>
              </a:rPr>
            </a:br>
            <a:r>
              <a:rPr lang="en-US" sz="3600" b="1" dirty="0">
                <a:latin typeface="Rockwell" panose="02060603020205020403" pitchFamily="18" charset="77"/>
                <a:cs typeface="Arial" panose="020B0604020202020204" pitchFamily="34" charset="0"/>
              </a:rPr>
              <a:t>Classroom Policies and Resources </a:t>
            </a:r>
            <a:br>
              <a:rPr lang="en-US" sz="3600" b="1" dirty="0">
                <a:latin typeface="Rockwell" panose="02060603020205020403" pitchFamily="18" charset="77"/>
                <a:cs typeface="Arial" panose="020B0604020202020204" pitchFamily="34" charset="0"/>
              </a:rPr>
            </a:br>
            <a:r>
              <a:rPr lang="en-US" sz="3600" b="1" dirty="0">
                <a:latin typeface="Rockwell" panose="02060603020205020403" pitchFamily="18" charset="77"/>
                <a:cs typeface="Arial" panose="020B0604020202020204" pitchFamily="34" charset="0"/>
              </a:rPr>
              <a:t>for Student Success</a:t>
            </a:r>
            <a:br>
              <a:rPr lang="en-US" sz="3600" b="1" dirty="0">
                <a:latin typeface="Rockwell" panose="02060603020205020403" pitchFamily="18" charset="77"/>
                <a:cs typeface="Arial" panose="020B0604020202020204" pitchFamily="34" charset="0"/>
              </a:rPr>
            </a:br>
            <a:br>
              <a:rPr lang="en-US" sz="3600" b="1" dirty="0">
                <a:latin typeface="Rockwell" panose="02060603020205020403" pitchFamily="18" charset="77"/>
                <a:cs typeface="Arial" panose="020B0604020202020204" pitchFamily="34" charset="0"/>
              </a:rPr>
            </a:br>
            <a:r>
              <a:rPr lang="en-US" sz="2000" dirty="0">
                <a:latin typeface="Rockwell" panose="02060603020205020403" pitchFamily="18" charset="77"/>
                <a:cs typeface="Arial" panose="020B0604020202020204" pitchFamily="34" charset="0"/>
              </a:rPr>
              <a:t>Dr. Jill Simons, </a:t>
            </a:r>
            <a:br>
              <a:rPr lang="en-US" sz="2000" dirty="0">
                <a:latin typeface="Rockwell" panose="02060603020205020403" pitchFamily="18" charset="77"/>
                <a:cs typeface="Arial" panose="020B0604020202020204" pitchFamily="34" charset="0"/>
              </a:rPr>
            </a:br>
            <a:r>
              <a:rPr lang="en-US" sz="2000" dirty="0">
                <a:latin typeface="Rockwell" panose="02060603020205020403" pitchFamily="18" charset="77"/>
                <a:cs typeface="Arial" panose="020B0604020202020204" pitchFamily="34" charset="0"/>
              </a:rPr>
              <a:t>AVC Academic Services</a:t>
            </a:r>
            <a:br>
              <a:rPr lang="en-US" sz="2000" dirty="0">
                <a:latin typeface="Rockwell" panose="02060603020205020403" pitchFamily="18" charset="77"/>
                <a:cs typeface="Arial" panose="020B0604020202020204" pitchFamily="34" charset="0"/>
              </a:rPr>
            </a:br>
            <a:r>
              <a:rPr lang="en-US" sz="2000" dirty="0">
                <a:latin typeface="Rockwell" panose="02060603020205020403" pitchFamily="18" charset="77"/>
                <a:cs typeface="Arial" panose="020B0604020202020204" pitchFamily="34" charset="0"/>
              </a:rPr>
              <a:t>Dean, University College</a:t>
            </a:r>
          </a:p>
        </p:txBody>
      </p:sp>
      <p:pic>
        <p:nvPicPr>
          <p:cNvPr id="8" name="Picture 7">
            <a:extLst>
              <a:ext uri="{FF2B5EF4-FFF2-40B4-BE49-F238E27FC236}">
                <a16:creationId xmlns:a16="http://schemas.microsoft.com/office/drawing/2014/main" id="{4A5F8FE2-D694-214E-8B2C-A084E8FC1B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96144" y="5316"/>
            <a:ext cx="4517582" cy="6852684"/>
          </a:xfrm>
          <a:prstGeom prst="rect">
            <a:avLst/>
          </a:prstGeom>
        </p:spPr>
      </p:pic>
      <p:sp>
        <p:nvSpPr>
          <p:cNvPr id="10" name="Rectangle 9">
            <a:extLst>
              <a:ext uri="{FF2B5EF4-FFF2-40B4-BE49-F238E27FC236}">
                <a16:creationId xmlns:a16="http://schemas.microsoft.com/office/drawing/2014/main" id="{DFF69EC3-1073-BD4F-B47B-864736E9FB26}"/>
              </a:ext>
            </a:extLst>
          </p:cNvPr>
          <p:cNvSpPr/>
          <p:nvPr/>
        </p:nvSpPr>
        <p:spPr>
          <a:xfrm>
            <a:off x="0" y="5486400"/>
            <a:ext cx="3996144"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09020394"/>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77456" y="304800"/>
            <a:ext cx="8229600" cy="487362"/>
          </a:xfrm>
        </p:spPr>
        <p:txBody>
          <a:bodyPr>
            <a:noAutofit/>
          </a:bodyPr>
          <a:lstStyle/>
          <a:p>
            <a:r>
              <a:rPr lang="en-US" sz="3200" b="1" dirty="0">
                <a:solidFill>
                  <a:srgbClr val="FF0000"/>
                </a:solidFill>
                <a:latin typeface="Rockwell" panose="02060603020205020403" pitchFamily="18" charset="77"/>
                <a:cs typeface="Arial Black"/>
              </a:rPr>
              <a:t>GRADE OF INCOMPLETE - “I”</a:t>
            </a:r>
          </a:p>
        </p:txBody>
      </p:sp>
      <p:sp>
        <p:nvSpPr>
          <p:cNvPr id="2" name="Content Placeholder 1"/>
          <p:cNvSpPr>
            <a:spLocks noGrp="1"/>
          </p:cNvSpPr>
          <p:nvPr>
            <p:ph idx="1"/>
          </p:nvPr>
        </p:nvSpPr>
        <p:spPr>
          <a:xfrm>
            <a:off x="381000" y="914400"/>
            <a:ext cx="8001000" cy="5791200"/>
          </a:xfrm>
        </p:spPr>
        <p:txBody>
          <a:bodyPr>
            <a:noAutofit/>
          </a:bodyPr>
          <a:lstStyle/>
          <a:p>
            <a:pPr>
              <a:spcBef>
                <a:spcPts val="0"/>
              </a:spcBef>
              <a:buFont typeface="Arial"/>
              <a:buChar char="•"/>
            </a:pPr>
            <a:r>
              <a:rPr lang="en-US" sz="2400" dirty="0">
                <a:latin typeface="Rockwell" panose="02060603020205020403" pitchFamily="18" charset="77"/>
                <a:cs typeface="Arial" panose="020B0604020202020204" pitchFamily="34" charset="0"/>
              </a:rPr>
              <a:t>A grade of </a:t>
            </a:r>
            <a:r>
              <a:rPr lang="en-US" sz="2400" dirty="0">
                <a:highlight>
                  <a:srgbClr val="FFFF00"/>
                </a:highlight>
                <a:latin typeface="Rockwell" panose="02060603020205020403" pitchFamily="18" charset="77"/>
                <a:cs typeface="Arial" panose="020B0604020202020204" pitchFamily="34" charset="0"/>
              </a:rPr>
              <a:t>"I" is appropriate when a student is unable to meet all course requirements for reasons beyond his/her control</a:t>
            </a:r>
            <a:r>
              <a:rPr lang="en-US" sz="2400" dirty="0">
                <a:latin typeface="Rockwell" panose="02060603020205020403" pitchFamily="18" charset="77"/>
                <a:cs typeface="Arial" panose="020B0604020202020204" pitchFamily="34" charset="0"/>
              </a:rPr>
              <a:t>, i.e., illness of the student, or serious illness or death in the family, or extended research projects at the graduate level</a:t>
            </a:r>
          </a:p>
          <a:p>
            <a:pPr marL="114300" indent="0">
              <a:spcBef>
                <a:spcPts val="0"/>
              </a:spcBef>
              <a:buNone/>
            </a:pPr>
            <a:endParaRPr lang="en-US" sz="2400" dirty="0">
              <a:latin typeface="Rockwell" panose="02060603020205020403" pitchFamily="18" charset="77"/>
              <a:cs typeface="Arial" panose="020B0604020202020204" pitchFamily="34" charset="0"/>
            </a:endParaRPr>
          </a:p>
          <a:p>
            <a:pPr>
              <a:spcBef>
                <a:spcPts val="0"/>
              </a:spcBef>
              <a:buFont typeface="Arial"/>
              <a:buChar char="•"/>
            </a:pPr>
            <a:r>
              <a:rPr lang="en-US" sz="2400" dirty="0">
                <a:latin typeface="Rockwell" panose="02060603020205020403" pitchFamily="18" charset="77"/>
                <a:cs typeface="Arial" panose="020B0604020202020204" pitchFamily="34" charset="0"/>
              </a:rPr>
              <a:t>Faculty member and student must sign the Request for Incomplete Grade Form that specifies the timeline for completion, work to be completed, etc.  The form is available on the Registrar’s website.  </a:t>
            </a:r>
          </a:p>
          <a:p>
            <a:pPr marL="114300" indent="0">
              <a:spcBef>
                <a:spcPts val="0"/>
              </a:spcBef>
              <a:buNone/>
            </a:pPr>
            <a:endParaRPr lang="en-US" sz="2400" dirty="0">
              <a:latin typeface="Rockwell" panose="02060603020205020403" pitchFamily="18" charset="77"/>
              <a:cs typeface="Arial" panose="020B0604020202020204" pitchFamily="34" charset="0"/>
            </a:endParaRPr>
          </a:p>
          <a:p>
            <a:pPr>
              <a:spcBef>
                <a:spcPts val="0"/>
              </a:spcBef>
              <a:buFont typeface="Arial"/>
              <a:buChar char="•"/>
            </a:pPr>
            <a:r>
              <a:rPr lang="en-US" sz="2400" dirty="0">
                <a:latin typeface="Rockwell" panose="02060603020205020403" pitchFamily="18" charset="77"/>
                <a:cs typeface="Arial" panose="020B0604020202020204" pitchFamily="34" charset="0"/>
              </a:rPr>
              <a:t>In extreme circumstances, when a student situation occurs near the end of a semester, and the student has completed enough work that you feel it is reasonable to assign a grade, you may do so.</a:t>
            </a:r>
          </a:p>
          <a:p>
            <a:pPr>
              <a:spcBef>
                <a:spcPts val="0"/>
              </a:spcBef>
              <a:buFont typeface="Arial"/>
              <a:buChar char="•"/>
            </a:pPr>
            <a:endParaRPr lang="en-US" sz="2400" dirty="0">
              <a:latin typeface="Rockwell" panose="02060603020205020403" pitchFamily="18" charset="77"/>
              <a:cs typeface="Arial" panose="020B0604020202020204" pitchFamily="34" charset="0"/>
            </a:endParaRPr>
          </a:p>
          <a:p>
            <a:pPr>
              <a:spcBef>
                <a:spcPts val="0"/>
              </a:spcBef>
              <a:buFont typeface="Arial"/>
              <a:buChar char="•"/>
            </a:pPr>
            <a:endParaRPr lang="en-US" sz="2000" b="1" dirty="0">
              <a:latin typeface="Arial" panose="020B0604020202020204" pitchFamily="34" charset="0"/>
              <a:cs typeface="Arial" panose="020B0604020202020204" pitchFamily="34" charset="0"/>
            </a:endParaRPr>
          </a:p>
          <a:p>
            <a:pPr marL="452628" indent="-342900">
              <a:spcBef>
                <a:spcPts val="0"/>
              </a:spcBef>
              <a:buFont typeface="Arial"/>
              <a:buChar char="•"/>
            </a:pPr>
            <a:endParaRPr lang="en-US" sz="2000" b="1" dirty="0"/>
          </a:p>
          <a:p>
            <a:pPr>
              <a:spcBef>
                <a:spcPts val="0"/>
              </a:spcBef>
              <a:buFont typeface="Arial"/>
              <a:buChar char="•"/>
            </a:pPr>
            <a:endParaRPr lang="en-US" sz="2000" b="1" dirty="0"/>
          </a:p>
          <a:p>
            <a:pPr>
              <a:buFont typeface="Arial"/>
              <a:buChar char="•"/>
            </a:pPr>
            <a:endParaRPr lang="en-US" sz="2000" dirty="0"/>
          </a:p>
          <a:p>
            <a:pPr>
              <a:buFont typeface="Arial"/>
              <a:buChar char="•"/>
            </a:pPr>
            <a:endParaRPr lang="en-US" sz="2000" dirty="0"/>
          </a:p>
        </p:txBody>
      </p:sp>
    </p:spTree>
    <p:extLst>
      <p:ext uri="{BB962C8B-B14F-4D97-AF65-F5344CB8AC3E}">
        <p14:creationId xmlns:p14="http://schemas.microsoft.com/office/powerpoint/2010/main" val="2032284616"/>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00"/>
            <a:ext cx="7924800" cy="715962"/>
          </a:xfrm>
        </p:spPr>
        <p:txBody>
          <a:bodyPr/>
          <a:lstStyle/>
          <a:p>
            <a:r>
              <a:rPr lang="en-US" sz="3200" b="1" dirty="0">
                <a:solidFill>
                  <a:srgbClr val="FF0000"/>
                </a:solidFill>
                <a:latin typeface="Rockwell" panose="02060603020205020403" pitchFamily="18" charset="77"/>
                <a:cs typeface="Arial Black"/>
              </a:rPr>
              <a:t>FINAL EXAMS</a:t>
            </a:r>
          </a:p>
        </p:txBody>
      </p:sp>
      <p:sp>
        <p:nvSpPr>
          <p:cNvPr id="3" name="Content Placeholder 2"/>
          <p:cNvSpPr>
            <a:spLocks noGrp="1"/>
          </p:cNvSpPr>
          <p:nvPr>
            <p:ph idx="1"/>
          </p:nvPr>
        </p:nvSpPr>
        <p:spPr>
          <a:xfrm>
            <a:off x="-152400" y="1104879"/>
            <a:ext cx="8458200" cy="5638800"/>
          </a:xfrm>
        </p:spPr>
        <p:txBody>
          <a:bodyPr>
            <a:normAutofit fontScale="85000" lnSpcReduction="10000"/>
          </a:bodyPr>
          <a:lstStyle/>
          <a:p>
            <a:pPr marL="411480" lvl="1" indent="0">
              <a:buClr>
                <a:srgbClr val="FF0000"/>
              </a:buClr>
              <a:buNone/>
            </a:pPr>
            <a:r>
              <a:rPr lang="en-US" sz="2800" b="1" dirty="0">
                <a:latin typeface="Rockwell" panose="02060603020205020403" pitchFamily="18" charset="77"/>
                <a:cs typeface="Arial"/>
              </a:rPr>
              <a:t>Final exams are to be given on the date and time indicated on the final exam schedule posted on the Registrar’s website </a:t>
            </a:r>
          </a:p>
          <a:p>
            <a:pPr lvl="1">
              <a:buClr>
                <a:srgbClr val="FF0000"/>
              </a:buClr>
              <a:buFont typeface="Arial"/>
              <a:buChar char="•"/>
            </a:pPr>
            <a:r>
              <a:rPr lang="en-US" sz="2800" dirty="0">
                <a:latin typeface="Rockwell" panose="02060603020205020403" pitchFamily="18" charset="77"/>
                <a:cs typeface="Arial" panose="020B0604020202020204" pitchFamily="34" charset="0"/>
              </a:rPr>
              <a:t>Late submission of grades impacts student scholarships and financial aid; ability to compete in sporting events such as bowl games; academic standing; etc.</a:t>
            </a:r>
          </a:p>
          <a:p>
            <a:pPr lvl="1">
              <a:buClr>
                <a:srgbClr val="FF0000"/>
              </a:buClr>
              <a:buFont typeface="Arial"/>
              <a:buChar char="•"/>
            </a:pPr>
            <a:r>
              <a:rPr lang="en-US" sz="2800" dirty="0">
                <a:latin typeface="Rockwell" panose="02060603020205020403" pitchFamily="18" charset="77"/>
                <a:cs typeface="Arial" panose="020B0604020202020204" pitchFamily="34" charset="0"/>
              </a:rPr>
              <a:t>Graduating senior grades must be provided by the date/time specified before other grades are due (graduating seniors will be identified on your rosters at the end of the term)</a:t>
            </a:r>
          </a:p>
          <a:p>
            <a:pPr lvl="1">
              <a:buClr>
                <a:srgbClr val="FF0000"/>
              </a:buClr>
              <a:buFont typeface="Arial"/>
              <a:buChar char="•"/>
            </a:pPr>
            <a:endParaRPr lang="en-US" sz="2600" dirty="0">
              <a:latin typeface="Rockwell" panose="02060603020205020403" pitchFamily="18" charset="77"/>
              <a:cs typeface="Arial"/>
            </a:endParaRPr>
          </a:p>
          <a:p>
            <a:pPr marL="411480" lvl="1" indent="0">
              <a:buClr>
                <a:srgbClr val="FF0000"/>
              </a:buClr>
              <a:buNone/>
            </a:pPr>
            <a:endParaRPr lang="en-US" sz="2600" b="1" dirty="0">
              <a:cs typeface="Arial"/>
            </a:endParaRPr>
          </a:p>
          <a:p>
            <a:pPr lvl="1">
              <a:buClr>
                <a:srgbClr val="FF0000"/>
              </a:buClr>
              <a:buFont typeface="Arial"/>
              <a:buChar char="•"/>
            </a:pPr>
            <a:endParaRPr lang="en-US" sz="2600" dirty="0"/>
          </a:p>
        </p:txBody>
      </p:sp>
    </p:spTree>
    <p:extLst>
      <p:ext uri="{BB962C8B-B14F-4D97-AF65-F5344CB8AC3E}">
        <p14:creationId xmlns:p14="http://schemas.microsoft.com/office/powerpoint/2010/main" val="290572812"/>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381000" y="228601"/>
            <a:ext cx="8382000" cy="685800"/>
          </a:xfrm>
        </p:spPr>
        <p:txBody>
          <a:bodyPr>
            <a:normAutofit/>
          </a:bodyPr>
          <a:lstStyle/>
          <a:p>
            <a:r>
              <a:rPr lang="en-US" sz="3200" b="1" dirty="0">
                <a:solidFill>
                  <a:srgbClr val="FF0000"/>
                </a:solidFill>
                <a:latin typeface="Rockwell" panose="02060603020205020403" pitchFamily="18" charset="77"/>
                <a:cs typeface="Arial Black"/>
              </a:rPr>
              <a:t>INCLEMENT WEATHER POLICY</a:t>
            </a:r>
          </a:p>
        </p:txBody>
      </p:sp>
      <p:sp>
        <p:nvSpPr>
          <p:cNvPr id="3" name="Subtitle 2"/>
          <p:cNvSpPr>
            <a:spLocks noGrp="1"/>
          </p:cNvSpPr>
          <p:nvPr>
            <p:ph type="subTitle" idx="1"/>
          </p:nvPr>
        </p:nvSpPr>
        <p:spPr>
          <a:xfrm>
            <a:off x="304800" y="914401"/>
            <a:ext cx="7772400" cy="4953000"/>
          </a:xfrm>
        </p:spPr>
        <p:txBody>
          <a:bodyPr>
            <a:noAutofit/>
          </a:bodyPr>
          <a:lstStyle/>
          <a:p>
            <a:pPr marL="457200" indent="-457200" algn="l">
              <a:spcBef>
                <a:spcPts val="0"/>
              </a:spcBef>
              <a:buFont typeface="Arial"/>
              <a:buChar char="•"/>
            </a:pPr>
            <a:r>
              <a:rPr lang="en-US" sz="2400" dirty="0">
                <a:solidFill>
                  <a:schemeClr val="tx1"/>
                </a:solidFill>
                <a:latin typeface="Rockwell" panose="02060603020205020403" pitchFamily="18" charset="77"/>
                <a:cs typeface="Arial" panose="020B0604020202020204" pitchFamily="34" charset="0"/>
              </a:rPr>
              <a:t>In extreme circumstances determined by the Chancellor, the University may close due to inclement weather situations.</a:t>
            </a:r>
          </a:p>
          <a:p>
            <a:pPr marL="457200" indent="-457200" algn="l">
              <a:spcBef>
                <a:spcPts val="0"/>
              </a:spcBef>
              <a:buFont typeface="Arial"/>
              <a:buChar char="•"/>
            </a:pPr>
            <a:r>
              <a:rPr lang="en-US" sz="2400" dirty="0">
                <a:solidFill>
                  <a:schemeClr val="tx1"/>
                </a:solidFill>
                <a:latin typeface="Rockwell" panose="02060603020205020403" pitchFamily="18" charset="77"/>
                <a:cs typeface="Arial" panose="020B0604020202020204" pitchFamily="34" charset="0"/>
              </a:rPr>
              <a:t>Regional and local news media will publicize the closing: </a:t>
            </a:r>
            <a:r>
              <a:rPr lang="en-US" sz="2400" dirty="0">
                <a:solidFill>
                  <a:srgbClr val="000000"/>
                </a:solidFill>
                <a:latin typeface="Rockwell" panose="02060603020205020403" pitchFamily="18" charset="77"/>
                <a:cs typeface="Arial" panose="020B0604020202020204" pitchFamily="34" charset="0"/>
              </a:rPr>
              <a:t>KAIT-TV 8, A-State Web Page; Local Radio Stations; A-State Emergency Alerts</a:t>
            </a:r>
          </a:p>
          <a:p>
            <a:pPr marL="342900" indent="-342900" algn="l">
              <a:spcBef>
                <a:spcPts val="0"/>
              </a:spcBef>
              <a:buFont typeface="Arial" panose="020B0604020202020204" pitchFamily="34" charset="0"/>
              <a:buChar char="•"/>
            </a:pPr>
            <a:r>
              <a:rPr lang="en-US" sz="2400" dirty="0">
                <a:solidFill>
                  <a:schemeClr val="tx1"/>
                </a:solidFill>
                <a:latin typeface="Rockwell" panose="02060603020205020403" pitchFamily="18" charset="77"/>
                <a:cs typeface="Arial" panose="020B0604020202020204" pitchFamily="34" charset="0"/>
              </a:rPr>
              <a:t> Sign up for A-State Emergency Alerts in “</a:t>
            </a:r>
            <a:r>
              <a:rPr lang="en-US" sz="2400" dirty="0" err="1">
                <a:solidFill>
                  <a:schemeClr val="tx1"/>
                </a:solidFill>
                <a:latin typeface="Rockwell" panose="02060603020205020403" pitchFamily="18" charset="77"/>
                <a:cs typeface="Arial" panose="020B0604020202020204" pitchFamily="34" charset="0"/>
              </a:rPr>
              <a:t>MyAState</a:t>
            </a:r>
            <a:r>
              <a:rPr lang="en-US" sz="2400" dirty="0">
                <a:solidFill>
                  <a:schemeClr val="tx1"/>
                </a:solidFill>
                <a:latin typeface="Rockwell" panose="02060603020205020403" pitchFamily="18" charset="77"/>
                <a:cs typeface="Arial" panose="020B0604020202020204" pitchFamily="34" charset="0"/>
              </a:rPr>
              <a:t>”</a:t>
            </a:r>
          </a:p>
          <a:p>
            <a:pPr marL="457200" indent="-457200">
              <a:spcBef>
                <a:spcPts val="0"/>
              </a:spcBef>
              <a:buFont typeface="Arial"/>
              <a:buChar char="•"/>
            </a:pPr>
            <a:r>
              <a:rPr lang="en-US" sz="2400" u="sng" dirty="0">
                <a:solidFill>
                  <a:schemeClr val="tx1"/>
                </a:solidFill>
                <a:latin typeface="Rockwell" panose="02060603020205020403" pitchFamily="18" charset="77"/>
                <a:cs typeface="Arial" panose="020B0604020202020204" pitchFamily="34" charset="0"/>
              </a:rPr>
              <a:t>Commuter students </a:t>
            </a:r>
            <a:r>
              <a:rPr lang="en-US" sz="2400" dirty="0">
                <a:solidFill>
                  <a:schemeClr val="tx1"/>
                </a:solidFill>
                <a:latin typeface="Rockwell" panose="02060603020205020403" pitchFamily="18" charset="77"/>
                <a:cs typeface="Arial" panose="020B0604020202020204" pitchFamily="34" charset="0"/>
              </a:rPr>
              <a:t>are encouraged to use good judgment. Please note weather conditions varies considerable. Students are responsible for </a:t>
            </a:r>
            <a:r>
              <a:rPr lang="en-US" sz="2400" u="sng" dirty="0">
                <a:solidFill>
                  <a:schemeClr val="tx1"/>
                </a:solidFill>
                <a:latin typeface="Rockwell" panose="02060603020205020403" pitchFamily="18" charset="77"/>
                <a:cs typeface="Arial" panose="020B0604020202020204" pitchFamily="34" charset="0"/>
              </a:rPr>
              <a:t>missed assignments during inclement weather within a time frame </a:t>
            </a:r>
            <a:r>
              <a:rPr lang="en-US" sz="2400" dirty="0">
                <a:solidFill>
                  <a:schemeClr val="tx1"/>
                </a:solidFill>
                <a:latin typeface="Rockwell" panose="02060603020205020403" pitchFamily="18" charset="77"/>
                <a:cs typeface="Arial" panose="020B0604020202020204" pitchFamily="34" charset="0"/>
              </a:rPr>
              <a:t>to be determined by the professor</a:t>
            </a:r>
          </a:p>
          <a:p>
            <a:pPr marL="457200" indent="-457200">
              <a:lnSpc>
                <a:spcPct val="120000"/>
              </a:lnSpc>
              <a:spcBef>
                <a:spcPts val="0"/>
              </a:spcBef>
              <a:buFont typeface="Arial"/>
              <a:buChar char="•"/>
            </a:pPr>
            <a:endParaRPr lang="en-US" b="1" dirty="0">
              <a:latin typeface="Arial" panose="020B0604020202020204" pitchFamily="34" charset="0"/>
              <a:cs typeface="Arial" panose="020B0604020202020204" pitchFamily="34" charset="0"/>
            </a:endParaRPr>
          </a:p>
          <a:p>
            <a:pPr marL="342900" indent="-342900" algn="l">
              <a:lnSpc>
                <a:spcPct val="120000"/>
              </a:lnSpc>
              <a:spcBef>
                <a:spcPts val="0"/>
              </a:spcBef>
              <a:buFont typeface="Arial" panose="020B0604020202020204" pitchFamily="34" charset="0"/>
              <a:buChar char="•"/>
            </a:pPr>
            <a:endParaRPr lang="en-US" sz="2000" dirty="0">
              <a:solidFill>
                <a:schemeClr val="tx1"/>
              </a:solidFill>
              <a:latin typeface="Rockwell" panose="02060603020205020403" pitchFamily="18" charset="77"/>
              <a:cs typeface="Arial" panose="020B0604020202020204" pitchFamily="34" charset="0"/>
            </a:endParaRPr>
          </a:p>
        </p:txBody>
      </p:sp>
    </p:spTree>
    <p:extLst>
      <p:ext uri="{BB962C8B-B14F-4D97-AF65-F5344CB8AC3E}">
        <p14:creationId xmlns:p14="http://schemas.microsoft.com/office/powerpoint/2010/main" val="4185570747"/>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200" b="1" dirty="0">
                <a:solidFill>
                  <a:srgbClr val="FF0000"/>
                </a:solidFill>
                <a:latin typeface="Rockwell" panose="02060603020205020403" pitchFamily="18" charset="77"/>
                <a:cs typeface="Arial Black"/>
              </a:rPr>
              <a:t>TEXTBOOKS &amp; COURSE MATERIAL</a:t>
            </a:r>
          </a:p>
        </p:txBody>
      </p:sp>
      <p:sp>
        <p:nvSpPr>
          <p:cNvPr id="2" name="Content Placeholder 1"/>
          <p:cNvSpPr>
            <a:spLocks noGrp="1"/>
          </p:cNvSpPr>
          <p:nvPr>
            <p:ph idx="1"/>
          </p:nvPr>
        </p:nvSpPr>
        <p:spPr>
          <a:xfrm>
            <a:off x="457200" y="1295400"/>
            <a:ext cx="7620000" cy="5105400"/>
          </a:xfrm>
        </p:spPr>
        <p:txBody>
          <a:bodyPr>
            <a:normAutofit/>
          </a:bodyPr>
          <a:lstStyle/>
          <a:p>
            <a:pPr marL="114300" indent="0">
              <a:buNone/>
            </a:pPr>
            <a:r>
              <a:rPr lang="en-US" sz="2400" dirty="0">
                <a:latin typeface="Rockwell" panose="02060603020205020403" pitchFamily="18" charset="77"/>
                <a:cs typeface="Arial" panose="020B0604020202020204" pitchFamily="34" charset="0"/>
              </a:rPr>
              <a:t>Federal and state law govern specific dates for textbook orders for the fall, spring, and summer terms:</a:t>
            </a:r>
          </a:p>
          <a:p>
            <a:pPr>
              <a:buFont typeface="Arial"/>
              <a:buChar char="•"/>
            </a:pPr>
            <a:r>
              <a:rPr lang="en-US" sz="2400" dirty="0">
                <a:latin typeface="Rockwell" panose="02060603020205020403" pitchFamily="18" charset="77"/>
                <a:cs typeface="Arial" panose="020B0604020202020204" pitchFamily="34" charset="0"/>
              </a:rPr>
              <a:t>Spring semester textbooks are due </a:t>
            </a:r>
            <a:r>
              <a:rPr lang="en-US" sz="2400" dirty="0">
                <a:highlight>
                  <a:srgbClr val="FFFF00"/>
                </a:highlight>
                <a:latin typeface="Rockwell" panose="02060603020205020403" pitchFamily="18" charset="77"/>
                <a:cs typeface="Arial" panose="020B0604020202020204" pitchFamily="34" charset="0"/>
              </a:rPr>
              <a:t>October 15</a:t>
            </a:r>
            <a:r>
              <a:rPr lang="en-US" sz="2400" dirty="0">
                <a:latin typeface="Rockwell" panose="02060603020205020403" pitchFamily="18" charset="77"/>
                <a:cs typeface="Arial" panose="020B0604020202020204" pitchFamily="34" charset="0"/>
              </a:rPr>
              <a:t> &amp; Summer and Fall semester textbooks are due </a:t>
            </a:r>
            <a:r>
              <a:rPr lang="en-US" sz="2400" dirty="0">
                <a:highlight>
                  <a:srgbClr val="FFFF00"/>
                </a:highlight>
                <a:latin typeface="Rockwell" panose="02060603020205020403" pitchFamily="18" charset="77"/>
                <a:cs typeface="Arial" panose="020B0604020202020204" pitchFamily="34" charset="0"/>
              </a:rPr>
              <a:t>March 15 </a:t>
            </a:r>
            <a:r>
              <a:rPr lang="en-US" sz="2400" dirty="0">
                <a:latin typeface="Rockwell" panose="02060603020205020403" pitchFamily="18" charset="77"/>
                <a:cs typeface="Arial" panose="020B0604020202020204" pitchFamily="34" charset="0"/>
              </a:rPr>
              <a:t>to the </a:t>
            </a:r>
            <a:r>
              <a:rPr lang="en-US" sz="2400" dirty="0">
                <a:solidFill>
                  <a:srgbClr val="3D3A48"/>
                </a:solidFill>
                <a:latin typeface="Rockwell" panose="02060603020205020403" pitchFamily="18" charset="77"/>
                <a:cs typeface="Arial" panose="020B0604020202020204" pitchFamily="34" charset="0"/>
              </a:rPr>
              <a:t>A-State Bookstore. </a:t>
            </a:r>
            <a:r>
              <a:rPr lang="en-US" sz="2400" dirty="0">
                <a:latin typeface="Rockwell" panose="02060603020205020403" pitchFamily="18" charset="77"/>
                <a:cs typeface="Arial" panose="020B0604020202020204" pitchFamily="34" charset="0"/>
              </a:rPr>
              <a:t>Specific instructions are provided to faculty in advance of these dates</a:t>
            </a:r>
          </a:p>
          <a:p>
            <a:pPr>
              <a:buFont typeface="Arial"/>
              <a:buChar char="•"/>
            </a:pPr>
            <a:r>
              <a:rPr lang="en-US" sz="2400" dirty="0">
                <a:latin typeface="Rockwell" panose="02060603020205020403" pitchFamily="18" charset="77"/>
                <a:cs typeface="Arial" panose="020B0604020202020204" pitchFamily="34" charset="0"/>
              </a:rPr>
              <a:t>Faculty are encouraged to utilize low-to-no cost course materials. Open source, electronic and other formats are the least costly for the student</a:t>
            </a:r>
          </a:p>
        </p:txBody>
      </p:sp>
    </p:spTree>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304800"/>
            <a:ext cx="8001000" cy="1295399"/>
          </a:xfrm>
        </p:spPr>
        <p:txBody>
          <a:bodyPr>
            <a:noAutofit/>
          </a:bodyPr>
          <a:lstStyle/>
          <a:p>
            <a:r>
              <a:rPr lang="en-US" sz="2800" b="1" dirty="0">
                <a:solidFill>
                  <a:srgbClr val="FF0000"/>
                </a:solidFill>
                <a:latin typeface="Rockwell" panose="02060603020205020403" pitchFamily="18" charset="77"/>
                <a:cs typeface="Arial Black"/>
              </a:rPr>
              <a:t>Where to Find Academic Policies and Other Related Information</a:t>
            </a:r>
          </a:p>
        </p:txBody>
      </p:sp>
      <p:sp>
        <p:nvSpPr>
          <p:cNvPr id="5" name="Subtitle 4"/>
          <p:cNvSpPr>
            <a:spLocks noGrp="1"/>
          </p:cNvSpPr>
          <p:nvPr>
            <p:ph type="subTitle" idx="1"/>
          </p:nvPr>
        </p:nvSpPr>
        <p:spPr>
          <a:xfrm>
            <a:off x="685800" y="1752600"/>
            <a:ext cx="7239000" cy="4343400"/>
          </a:xfrm>
        </p:spPr>
        <p:txBody>
          <a:bodyPr>
            <a:noAutofit/>
          </a:bodyPr>
          <a:lstStyle/>
          <a:p>
            <a:pPr algn="l"/>
            <a:r>
              <a:rPr lang="en-US" sz="2400" b="1" dirty="0">
                <a:solidFill>
                  <a:srgbClr val="000000"/>
                </a:solidFill>
                <a:latin typeface="Rockwell" panose="02060603020205020403" pitchFamily="18" charset="77"/>
                <a:cs typeface="Arial"/>
              </a:rPr>
              <a:t>Resources on </a:t>
            </a:r>
            <a:r>
              <a:rPr lang="en-US" sz="2400" b="1" i="1" dirty="0" err="1">
                <a:solidFill>
                  <a:srgbClr val="000000"/>
                </a:solidFill>
                <a:latin typeface="Rockwell" panose="02060603020205020403" pitchFamily="18" charset="77"/>
                <a:cs typeface="Arial"/>
              </a:rPr>
              <a:t>www.astate.edu</a:t>
            </a:r>
            <a:endParaRPr lang="en-US" sz="2400" b="1" i="1" dirty="0">
              <a:solidFill>
                <a:srgbClr val="000000"/>
              </a:solidFill>
              <a:latin typeface="Rockwell" panose="02060603020205020403" pitchFamily="18" charset="77"/>
              <a:cs typeface="Arial"/>
            </a:endParaRPr>
          </a:p>
          <a:p>
            <a:pPr marL="514350" indent="-514350" algn="l">
              <a:buFont typeface="Arial"/>
              <a:buChar char="•"/>
            </a:pPr>
            <a:r>
              <a:rPr lang="en-US" sz="2400" dirty="0">
                <a:solidFill>
                  <a:srgbClr val="000000"/>
                </a:solidFill>
                <a:latin typeface="Rockwell" panose="02060603020205020403" pitchFamily="18" charset="77"/>
                <a:cs typeface="Arial"/>
              </a:rPr>
              <a:t>Undergraduate Bulletin</a:t>
            </a:r>
          </a:p>
          <a:p>
            <a:pPr marL="514350" indent="-514350" algn="l">
              <a:buFont typeface="Arial"/>
              <a:buChar char="•"/>
            </a:pPr>
            <a:r>
              <a:rPr lang="en-US" sz="2400" dirty="0">
                <a:solidFill>
                  <a:srgbClr val="000000"/>
                </a:solidFill>
                <a:latin typeface="Rockwell" panose="02060603020205020403" pitchFamily="18" charset="77"/>
                <a:cs typeface="Arial"/>
              </a:rPr>
              <a:t>Graduate Bulletin</a:t>
            </a:r>
          </a:p>
          <a:p>
            <a:pPr marL="514350" indent="-514350" algn="l">
              <a:buFont typeface="Arial"/>
              <a:buChar char="•"/>
            </a:pPr>
            <a:r>
              <a:rPr lang="en-US" sz="2400" dirty="0">
                <a:solidFill>
                  <a:srgbClr val="000000"/>
                </a:solidFill>
                <a:latin typeface="Rockwell" panose="02060603020205020403" pitchFamily="18" charset="77"/>
                <a:cs typeface="Arial"/>
              </a:rPr>
              <a:t>Student Handbook</a:t>
            </a:r>
          </a:p>
          <a:p>
            <a:pPr marL="514350" indent="-514350" algn="l">
              <a:buFont typeface="Arial"/>
              <a:buChar char="•"/>
            </a:pPr>
            <a:r>
              <a:rPr lang="en-US" sz="2400" dirty="0">
                <a:solidFill>
                  <a:srgbClr val="000000"/>
                </a:solidFill>
                <a:latin typeface="Rockwell" panose="02060603020205020403" pitchFamily="18" charset="77"/>
                <a:cs typeface="Arial"/>
              </a:rPr>
              <a:t>Individual Academic Program Handbooks</a:t>
            </a:r>
          </a:p>
          <a:p>
            <a:pPr marL="514350" indent="-514350" algn="l">
              <a:buFont typeface="Arial"/>
              <a:buChar char="•"/>
            </a:pPr>
            <a:r>
              <a:rPr lang="en-US" sz="2400" dirty="0">
                <a:solidFill>
                  <a:srgbClr val="000000"/>
                </a:solidFill>
                <a:latin typeface="Rockwell" panose="02060603020205020403" pitchFamily="18" charset="77"/>
                <a:cs typeface="Arial"/>
              </a:rPr>
              <a:t>Faculty Handbook</a:t>
            </a:r>
          </a:p>
          <a:p>
            <a:pPr marL="514350" indent="-514350">
              <a:buFont typeface="Arial"/>
              <a:buChar char="•"/>
            </a:pPr>
            <a:r>
              <a:rPr lang="en-US" sz="2400" dirty="0">
                <a:solidFill>
                  <a:srgbClr val="000000"/>
                </a:solidFill>
                <a:latin typeface="Rockwell" panose="02060603020205020403" pitchFamily="18" charset="77"/>
                <a:cs typeface="Arial"/>
              </a:rPr>
              <a:t>Registrar’s </a:t>
            </a:r>
            <a:r>
              <a:rPr lang="en-US" sz="2400" dirty="0">
                <a:solidFill>
                  <a:schemeClr val="tx1"/>
                </a:solidFill>
                <a:latin typeface="Rockwell" panose="02060603020205020403" pitchFamily="18" charset="77"/>
                <a:cs typeface="Arial"/>
              </a:rPr>
              <a:t>Website </a:t>
            </a:r>
            <a:r>
              <a:rPr lang="en-US" altLang="ja-JP" sz="2400" dirty="0">
                <a:solidFill>
                  <a:schemeClr val="tx1"/>
                </a:solidFill>
                <a:latin typeface="Rockwell" panose="02060603020205020403" pitchFamily="18" charset="77"/>
                <a:cs typeface="Arial"/>
              </a:rPr>
              <a:t>(academic calendars, final exam schedules, grading due dates, forms, etc.)</a:t>
            </a:r>
            <a:endParaRPr lang="en-US" sz="2400" dirty="0">
              <a:solidFill>
                <a:schemeClr val="tx1"/>
              </a:solidFill>
              <a:latin typeface="Rockwell" panose="02060603020205020403" pitchFamily="18" charset="77"/>
              <a:cs typeface="Arial"/>
            </a:endParaRPr>
          </a:p>
          <a:p>
            <a:pPr algn="l"/>
            <a:endParaRPr lang="en-US" sz="2400" b="1" dirty="0">
              <a:solidFill>
                <a:srgbClr val="000000"/>
              </a:solidFill>
              <a:latin typeface="Arial"/>
              <a:cs typeface="Arial"/>
            </a:endParaRPr>
          </a:p>
          <a:p>
            <a:pPr algn="l"/>
            <a:endParaRPr lang="en-US" sz="2800" b="1" dirty="0">
              <a:solidFill>
                <a:srgbClr val="000000"/>
              </a:solidFill>
            </a:endParaRPr>
          </a:p>
        </p:txBody>
      </p:sp>
    </p:spTree>
    <p:extLst>
      <p:ext uri="{BB962C8B-B14F-4D97-AF65-F5344CB8AC3E}">
        <p14:creationId xmlns:p14="http://schemas.microsoft.com/office/powerpoint/2010/main" val="2612661622"/>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9B8FE-B6F1-B64B-B49C-68566A454649}"/>
              </a:ext>
            </a:extLst>
          </p:cNvPr>
          <p:cNvSpPr>
            <a:spLocks noGrp="1"/>
          </p:cNvSpPr>
          <p:nvPr>
            <p:ph type="title"/>
          </p:nvPr>
        </p:nvSpPr>
        <p:spPr/>
        <p:txBody>
          <a:bodyPr/>
          <a:lstStyle/>
          <a:p>
            <a:r>
              <a:rPr lang="en-US" b="1" dirty="0">
                <a:solidFill>
                  <a:srgbClr val="FF0000"/>
                </a:solidFill>
                <a:latin typeface="Rockwell" panose="02060603020205020403" pitchFamily="18" charset="77"/>
                <a:cs typeface="Arial" panose="020B0604020202020204" pitchFamily="34" charset="0"/>
              </a:rPr>
              <a:t>Provost Office #2030</a:t>
            </a:r>
          </a:p>
        </p:txBody>
      </p:sp>
      <p:sp>
        <p:nvSpPr>
          <p:cNvPr id="3" name="Content Placeholder 2">
            <a:extLst>
              <a:ext uri="{FF2B5EF4-FFF2-40B4-BE49-F238E27FC236}">
                <a16:creationId xmlns:a16="http://schemas.microsoft.com/office/drawing/2014/main" id="{0354B215-4A2E-E04D-B9D7-DB2C5070A13D}"/>
              </a:ext>
            </a:extLst>
          </p:cNvPr>
          <p:cNvSpPr>
            <a:spLocks noGrp="1"/>
          </p:cNvSpPr>
          <p:nvPr>
            <p:ph idx="1"/>
          </p:nvPr>
        </p:nvSpPr>
        <p:spPr>
          <a:xfrm>
            <a:off x="304800" y="1417638"/>
            <a:ext cx="8001000" cy="5059362"/>
          </a:xfrm>
        </p:spPr>
        <p:txBody>
          <a:bodyPr>
            <a:normAutofit/>
          </a:bodyPr>
          <a:lstStyle/>
          <a:p>
            <a:r>
              <a:rPr lang="en-US" dirty="0">
                <a:latin typeface="Rockwell" panose="02060603020205020403" pitchFamily="18" charset="77"/>
              </a:rPr>
              <a:t>Dr. Alan Utter, Provost</a:t>
            </a:r>
          </a:p>
          <a:p>
            <a:r>
              <a:rPr lang="en-US" dirty="0">
                <a:latin typeface="Rockwell" panose="02060603020205020403" pitchFamily="18" charset="77"/>
              </a:rPr>
              <a:t>Dr. Karen Wheeler, Senior Associate Vice Chancellor</a:t>
            </a:r>
          </a:p>
          <a:p>
            <a:r>
              <a:rPr lang="en-US" dirty="0">
                <a:latin typeface="Rockwell" panose="02060603020205020403" pitchFamily="18" charset="77"/>
              </a:rPr>
              <a:t>Dr. Jill Simons, Associate Vice Chancellor, Academic Services</a:t>
            </a:r>
          </a:p>
          <a:p>
            <a:r>
              <a:rPr lang="en-US" dirty="0">
                <a:latin typeface="Rockwell" panose="02060603020205020403" pitchFamily="18" charset="77"/>
              </a:rPr>
              <a:t>Dr. Summer </a:t>
            </a:r>
            <a:r>
              <a:rPr lang="en-US" dirty="0" err="1">
                <a:latin typeface="Rockwell" panose="02060603020205020403" pitchFamily="18" charset="77"/>
              </a:rPr>
              <a:t>Deprow</a:t>
            </a:r>
            <a:r>
              <a:rPr lang="en-US" dirty="0">
                <a:latin typeface="Rockwell" panose="02060603020205020403" pitchFamily="18" charset="77"/>
              </a:rPr>
              <a:t>, Assistant Vice Chancellor, Assessment and Accreditation</a:t>
            </a:r>
          </a:p>
          <a:p>
            <a:r>
              <a:rPr lang="en-US" dirty="0">
                <a:latin typeface="Rockwell" panose="02060603020205020403" pitchFamily="18" charset="77"/>
              </a:rPr>
              <a:t>Ms. Jeannie </a:t>
            </a:r>
            <a:r>
              <a:rPr lang="en-US" dirty="0" err="1">
                <a:latin typeface="Rockwell" panose="02060603020205020403" pitchFamily="18" charset="77"/>
              </a:rPr>
              <a:t>Cossey</a:t>
            </a:r>
            <a:r>
              <a:rPr lang="en-US" dirty="0">
                <a:latin typeface="Rockwell" panose="02060603020205020403" pitchFamily="18" charset="77"/>
              </a:rPr>
              <a:t>, Associate for Administration</a:t>
            </a:r>
          </a:p>
          <a:p>
            <a:r>
              <a:rPr lang="en-US" dirty="0">
                <a:latin typeface="Rockwell" panose="02060603020205020403" pitchFamily="18" charset="77"/>
              </a:rPr>
              <a:t>Ms. Kathy Hicks, Director of Budget and Planning</a:t>
            </a:r>
          </a:p>
          <a:p>
            <a:r>
              <a:rPr lang="en-US" dirty="0">
                <a:latin typeface="Rockwell" panose="02060603020205020403" pitchFamily="18" charset="77"/>
              </a:rPr>
              <a:t>Ms. Elizabeth Wakefield, Data Analyst</a:t>
            </a:r>
          </a:p>
          <a:p>
            <a:r>
              <a:rPr lang="en-US" dirty="0">
                <a:latin typeface="Rockwell" panose="02060603020205020403" pitchFamily="18" charset="77"/>
              </a:rPr>
              <a:t>Ms. Tiffany </a:t>
            </a:r>
            <a:r>
              <a:rPr lang="en-US" dirty="0" err="1">
                <a:latin typeface="Rockwell" panose="02060603020205020403" pitchFamily="18" charset="77"/>
              </a:rPr>
              <a:t>Keb</a:t>
            </a:r>
            <a:r>
              <a:rPr lang="en-US" dirty="0">
                <a:latin typeface="Rockwell" panose="02060603020205020403" pitchFamily="18" charset="77"/>
              </a:rPr>
              <a:t>, Research Analyst</a:t>
            </a:r>
          </a:p>
          <a:p>
            <a:r>
              <a:rPr lang="en-US" dirty="0">
                <a:latin typeface="Rockwell" panose="02060603020205020403" pitchFamily="18" charset="77"/>
              </a:rPr>
              <a:t>Ms. Madeline Prescott, Research Assistant</a:t>
            </a:r>
          </a:p>
          <a:p>
            <a:r>
              <a:rPr lang="en-US" dirty="0">
                <a:latin typeface="Rockwell" panose="02060603020205020403" pitchFamily="18" charset="77"/>
              </a:rPr>
              <a:t>Ms. Ann Baker, Administrative Assistant</a:t>
            </a:r>
          </a:p>
        </p:txBody>
      </p:sp>
    </p:spTree>
    <p:extLst>
      <p:ext uri="{BB962C8B-B14F-4D97-AF65-F5344CB8AC3E}">
        <p14:creationId xmlns:p14="http://schemas.microsoft.com/office/powerpoint/2010/main" val="2338478350"/>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7DCE9-E2DE-4247-B1E7-6040BEC88A85}"/>
              </a:ext>
            </a:extLst>
          </p:cNvPr>
          <p:cNvSpPr>
            <a:spLocks noGrp="1"/>
          </p:cNvSpPr>
          <p:nvPr>
            <p:ph type="title"/>
          </p:nvPr>
        </p:nvSpPr>
        <p:spPr/>
        <p:txBody>
          <a:bodyPr/>
          <a:lstStyle/>
          <a:p>
            <a:r>
              <a:rPr lang="en-US" sz="3200" b="1" dirty="0">
                <a:solidFill>
                  <a:srgbClr val="FF0000"/>
                </a:solidFill>
                <a:latin typeface="Rockwell" panose="02060603020205020403" pitchFamily="18" charset="77"/>
              </a:rPr>
              <a:t>CLASSROOM EXPERIENCE</a:t>
            </a:r>
          </a:p>
        </p:txBody>
      </p:sp>
      <p:sp>
        <p:nvSpPr>
          <p:cNvPr id="6" name="TextBox 5">
            <a:extLst>
              <a:ext uri="{FF2B5EF4-FFF2-40B4-BE49-F238E27FC236}">
                <a16:creationId xmlns:a16="http://schemas.microsoft.com/office/drawing/2014/main" id="{42F2C2A7-F417-B047-AC58-EC8997B4620A}"/>
              </a:ext>
            </a:extLst>
          </p:cNvPr>
          <p:cNvSpPr txBox="1"/>
          <p:nvPr/>
        </p:nvSpPr>
        <p:spPr>
          <a:xfrm>
            <a:off x="440675" y="1417638"/>
            <a:ext cx="7467600" cy="4893647"/>
          </a:xfrm>
          <a:prstGeom prst="rect">
            <a:avLst/>
          </a:prstGeom>
          <a:solidFill>
            <a:schemeClr val="bg1"/>
          </a:solidFill>
          <a:ln/>
          <a:effectLst>
            <a:outerShdw blurRad="50800" dist="38100" dir="2700000" algn="tl" rotWithShape="0">
              <a:prstClr val="black">
                <a:alpha val="40000"/>
              </a:prstClr>
            </a:outerShdw>
          </a:effectLst>
        </p:spPr>
        <p:style>
          <a:lnRef idx="0">
            <a:schemeClr val="dk1"/>
          </a:lnRef>
          <a:fillRef idx="3">
            <a:schemeClr val="dk1"/>
          </a:fillRef>
          <a:effectRef idx="3">
            <a:schemeClr val="dk1"/>
          </a:effectRef>
          <a:fontRef idx="minor">
            <a:schemeClr val="lt1"/>
          </a:fontRef>
        </p:style>
        <p:txBody>
          <a:bodyPr wrap="square" rtlCol="0">
            <a:spAutoFit/>
          </a:bodyPr>
          <a:lstStyle/>
          <a:p>
            <a:r>
              <a:rPr lang="en-US" sz="2400" b="1" dirty="0">
                <a:solidFill>
                  <a:schemeClr val="tx1"/>
                </a:solidFill>
                <a:latin typeface="Rockwell" panose="02060603020205020403" pitchFamily="18" charset="77"/>
                <a:cs typeface="Century Gothic"/>
              </a:rPr>
              <a:t>ADMISSION </a:t>
            </a:r>
            <a:r>
              <a:rPr lang="en-US" sz="2400" b="1" dirty="0">
                <a:ln w="1905"/>
                <a:solidFill>
                  <a:schemeClr val="tx1"/>
                </a:solidFill>
                <a:effectLst>
                  <a:innerShdw blurRad="69850" dist="43180" dir="5400000">
                    <a:srgbClr val="000000">
                      <a:alpha val="65000"/>
                    </a:srgbClr>
                  </a:innerShdw>
                </a:effectLst>
                <a:latin typeface="Rockwell" panose="02060603020205020403" pitchFamily="18" charset="77"/>
                <a:cs typeface="Century Gothic"/>
              </a:rPr>
              <a:t>(Average ACT </a:t>
            </a:r>
            <a:r>
              <a:rPr lang="mr-IN" sz="2400" b="1" dirty="0">
                <a:ln w="1905"/>
                <a:solidFill>
                  <a:schemeClr val="tx1"/>
                </a:solidFill>
                <a:effectLst>
                  <a:innerShdw blurRad="69850" dist="43180" dir="5400000">
                    <a:srgbClr val="000000">
                      <a:alpha val="65000"/>
                    </a:srgbClr>
                  </a:innerShdw>
                </a:effectLst>
                <a:latin typeface="Rockwell" panose="02060603020205020403" pitchFamily="18" charset="77"/>
                <a:cs typeface="Century Gothic"/>
              </a:rPr>
              <a:t>–</a:t>
            </a:r>
            <a:r>
              <a:rPr lang="en-US" sz="2400" b="1" dirty="0">
                <a:ln w="1905"/>
                <a:solidFill>
                  <a:schemeClr val="tx1"/>
                </a:solidFill>
                <a:effectLst>
                  <a:innerShdw blurRad="69850" dist="43180" dir="5400000">
                    <a:srgbClr val="000000">
                      <a:alpha val="65000"/>
                    </a:srgbClr>
                  </a:innerShdw>
                </a:effectLst>
                <a:latin typeface="Rockwell" panose="02060603020205020403" pitchFamily="18" charset="77"/>
                <a:cs typeface="Century Gothic"/>
              </a:rPr>
              <a:t> 24).               </a:t>
            </a:r>
          </a:p>
          <a:p>
            <a:pPr marL="342900" indent="-342900">
              <a:buFont typeface="Arial" panose="020B0604020202020204" pitchFamily="34" charset="0"/>
              <a:buChar char="•"/>
            </a:pPr>
            <a:r>
              <a:rPr lang="en-US" sz="2400" dirty="0">
                <a:solidFill>
                  <a:schemeClr val="tx1"/>
                </a:solidFill>
                <a:latin typeface="Rockwell" panose="02060603020205020403" pitchFamily="18" charset="77"/>
                <a:cs typeface="Century Gothic"/>
              </a:rPr>
              <a:t>Unconditional Admit 	ACT 21 &amp; HS GPA 2.75</a:t>
            </a:r>
          </a:p>
          <a:p>
            <a:pPr marL="342900" indent="-342900">
              <a:buFont typeface="Arial" panose="020B0604020202020204" pitchFamily="34" charset="0"/>
              <a:buChar char="•"/>
            </a:pPr>
            <a:r>
              <a:rPr lang="en-US" sz="2400" dirty="0">
                <a:solidFill>
                  <a:schemeClr val="tx1"/>
                </a:solidFill>
                <a:latin typeface="Rockwell" panose="02060603020205020403" pitchFamily="18" charset="77"/>
                <a:cs typeface="Century Gothic"/>
              </a:rPr>
              <a:t>Admitted through TS 	ACT 19 &amp; HS GPA 2.30</a:t>
            </a:r>
          </a:p>
          <a:p>
            <a:pPr marL="342900" indent="-342900">
              <a:buFont typeface="Arial" panose="020B0604020202020204" pitchFamily="34" charset="0"/>
              <a:buChar char="•"/>
            </a:pPr>
            <a:r>
              <a:rPr lang="en-US" sz="2400" dirty="0">
                <a:solidFill>
                  <a:schemeClr val="tx1"/>
                </a:solidFill>
                <a:latin typeface="Rockwell" panose="02060603020205020403" pitchFamily="18" charset="77"/>
                <a:cs typeface="Century Gothic"/>
              </a:rPr>
              <a:t>Concurrent Enrollment</a:t>
            </a:r>
          </a:p>
          <a:p>
            <a:pPr marL="342900" indent="-342900">
              <a:buFont typeface="Arial" panose="020B0604020202020204" pitchFamily="34" charset="0"/>
              <a:buChar char="•"/>
            </a:pPr>
            <a:r>
              <a:rPr lang="en-US" sz="2400" dirty="0">
                <a:solidFill>
                  <a:schemeClr val="tx1"/>
                </a:solidFill>
                <a:latin typeface="Rockwell" panose="02060603020205020403" pitchFamily="18" charset="77"/>
                <a:cs typeface="Century Gothic"/>
              </a:rPr>
              <a:t>Transfer Students</a:t>
            </a:r>
          </a:p>
          <a:p>
            <a:pPr marL="342900" indent="-342900">
              <a:buFont typeface="Arial" panose="020B0604020202020204" pitchFamily="34" charset="0"/>
              <a:buChar char="•"/>
            </a:pPr>
            <a:r>
              <a:rPr lang="en-US" sz="2400" dirty="0">
                <a:solidFill>
                  <a:schemeClr val="tx1"/>
                </a:solidFill>
                <a:latin typeface="Rockwell" panose="02060603020205020403" pitchFamily="18" charset="77"/>
                <a:cs typeface="Century Gothic"/>
              </a:rPr>
              <a:t>International Student</a:t>
            </a:r>
          </a:p>
          <a:p>
            <a:pPr marL="342900" indent="-342900">
              <a:buFont typeface="Arial" panose="020B0604020202020204" pitchFamily="34" charset="0"/>
              <a:buChar char="•"/>
            </a:pPr>
            <a:r>
              <a:rPr lang="en-US" sz="2400" dirty="0">
                <a:solidFill>
                  <a:schemeClr val="tx1"/>
                </a:solidFill>
                <a:latin typeface="Rockwell" panose="02060603020205020403" pitchFamily="18" charset="77"/>
                <a:cs typeface="Century Gothic"/>
              </a:rPr>
              <a:t>Graduate Students</a:t>
            </a:r>
          </a:p>
          <a:p>
            <a:r>
              <a:rPr lang="en-US" sz="2400" b="1" dirty="0">
                <a:solidFill>
                  <a:schemeClr val="tx1"/>
                </a:solidFill>
                <a:latin typeface="Rockwell" panose="02060603020205020403" pitchFamily="18" charset="77"/>
                <a:cs typeface="Century Gothic"/>
              </a:rPr>
              <a:t>TRADITIONAL UG ENROLLMENT</a:t>
            </a:r>
          </a:p>
          <a:p>
            <a:pPr marL="342900" indent="-342900">
              <a:buFont typeface="Arial" panose="020B0604020202020204" pitchFamily="34" charset="0"/>
              <a:buChar char="•"/>
            </a:pPr>
            <a:r>
              <a:rPr lang="en-US" sz="2400" dirty="0">
                <a:solidFill>
                  <a:schemeClr val="tx1"/>
                </a:solidFill>
                <a:latin typeface="Rockwell" panose="02060603020205020403" pitchFamily="18" charset="77"/>
                <a:cs typeface="Century Gothic"/>
              </a:rPr>
              <a:t>Full-Time 6583  (14.8)	Part-Time 1560 (6.5)</a:t>
            </a:r>
            <a:endParaRPr lang="en-US" sz="2400" u="sng" dirty="0">
              <a:solidFill>
                <a:schemeClr val="tx1"/>
              </a:solidFill>
              <a:latin typeface="Rockwell" panose="02060603020205020403" pitchFamily="18" charset="77"/>
              <a:cs typeface="Century Gothic"/>
            </a:endParaRPr>
          </a:p>
          <a:p>
            <a:r>
              <a:rPr lang="en-US" sz="2400" b="1" dirty="0">
                <a:solidFill>
                  <a:schemeClr val="tx1"/>
                </a:solidFill>
                <a:latin typeface="Rockwell" panose="02060603020205020403" pitchFamily="18" charset="77"/>
                <a:cs typeface="Century Gothic"/>
              </a:rPr>
              <a:t>AGE</a:t>
            </a:r>
          </a:p>
          <a:p>
            <a:pPr marL="342900" indent="-342900">
              <a:buFont typeface="Arial"/>
              <a:buChar char="•"/>
            </a:pPr>
            <a:r>
              <a:rPr lang="en-US" sz="2400" dirty="0">
                <a:solidFill>
                  <a:schemeClr val="tx1"/>
                </a:solidFill>
                <a:latin typeface="Rockwell" panose="02060603020205020403" pitchFamily="18" charset="77"/>
                <a:cs typeface="Century Gothic"/>
              </a:rPr>
              <a:t>Under 25 = 6970		Over 25 = 1172</a:t>
            </a:r>
          </a:p>
          <a:p>
            <a:r>
              <a:rPr lang="en-US" sz="2400" b="1" dirty="0">
                <a:solidFill>
                  <a:schemeClr val="tx1"/>
                </a:solidFill>
                <a:latin typeface="Rockwell" panose="02060603020205020403" pitchFamily="18" charset="77"/>
                <a:cs typeface="Century Gothic"/>
              </a:rPr>
              <a:t>FIRST YEAR RETENTION = </a:t>
            </a:r>
            <a:r>
              <a:rPr lang="en-US" sz="2400" b="1" dirty="0">
                <a:solidFill>
                  <a:schemeClr val="tx1"/>
                </a:solidFill>
                <a:highlight>
                  <a:srgbClr val="FFFF00"/>
                </a:highlight>
                <a:latin typeface="Rockwell" panose="02060603020205020403" pitchFamily="18" charset="77"/>
                <a:cs typeface="Century Gothic"/>
              </a:rPr>
              <a:t>77%</a:t>
            </a:r>
          </a:p>
          <a:p>
            <a:r>
              <a:rPr lang="en-US" sz="2400" b="1" dirty="0">
                <a:solidFill>
                  <a:schemeClr val="tx1"/>
                </a:solidFill>
                <a:latin typeface="Rockwell" panose="02060603020205020403" pitchFamily="18" charset="77"/>
                <a:cs typeface="Century Gothic"/>
              </a:rPr>
              <a:t>OVERALL GRADUATION RATES = </a:t>
            </a:r>
            <a:r>
              <a:rPr lang="en-US" sz="2400" b="1" dirty="0">
                <a:solidFill>
                  <a:schemeClr val="tx1"/>
                </a:solidFill>
                <a:highlight>
                  <a:srgbClr val="FFFF00"/>
                </a:highlight>
                <a:latin typeface="Rockwell" panose="02060603020205020403" pitchFamily="18" charset="77"/>
                <a:cs typeface="Century Gothic"/>
              </a:rPr>
              <a:t>53%</a:t>
            </a:r>
          </a:p>
        </p:txBody>
      </p:sp>
    </p:spTree>
    <p:extLst>
      <p:ext uri="{BB962C8B-B14F-4D97-AF65-F5344CB8AC3E}">
        <p14:creationId xmlns:p14="http://schemas.microsoft.com/office/powerpoint/2010/main" val="883839120"/>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7DCE9-E2DE-4247-B1E7-6040BEC88A85}"/>
              </a:ext>
            </a:extLst>
          </p:cNvPr>
          <p:cNvSpPr>
            <a:spLocks noGrp="1"/>
          </p:cNvSpPr>
          <p:nvPr>
            <p:ph type="title"/>
          </p:nvPr>
        </p:nvSpPr>
        <p:spPr/>
        <p:txBody>
          <a:bodyPr/>
          <a:lstStyle/>
          <a:p>
            <a:r>
              <a:rPr lang="en-US" sz="3200" b="1" dirty="0">
                <a:solidFill>
                  <a:srgbClr val="FF0000"/>
                </a:solidFill>
                <a:latin typeface="Rockwell" panose="02060603020205020403" pitchFamily="18" charset="77"/>
              </a:rPr>
              <a:t>STUDENT SUPPORT STRUCTURES</a:t>
            </a:r>
          </a:p>
        </p:txBody>
      </p:sp>
      <p:sp>
        <p:nvSpPr>
          <p:cNvPr id="6" name="Content Placeholder 5">
            <a:extLst>
              <a:ext uri="{FF2B5EF4-FFF2-40B4-BE49-F238E27FC236}">
                <a16:creationId xmlns:a16="http://schemas.microsoft.com/office/drawing/2014/main" id="{5E8ED626-D325-4045-9F28-38A9D1F49198}"/>
              </a:ext>
            </a:extLst>
          </p:cNvPr>
          <p:cNvSpPr txBox="1">
            <a:spLocks noGrp="1"/>
          </p:cNvSpPr>
          <p:nvPr>
            <p:ph idx="1"/>
          </p:nvPr>
        </p:nvSpPr>
        <p:spPr>
          <a:xfrm>
            <a:off x="457200" y="1417638"/>
            <a:ext cx="7620000" cy="4450449"/>
          </a:xfrm>
          <a:prstGeom prst="rect">
            <a:avLst/>
          </a:prstGeom>
          <a:solidFill>
            <a:schemeClr val="bg1"/>
          </a:solidFill>
          <a:ln/>
          <a:effectLst>
            <a:outerShdw blurRad="50800" dist="38100" dir="2700000" algn="tl" rotWithShape="0">
              <a:prstClr val="black">
                <a:alpha val="40000"/>
              </a:prstClr>
            </a:outerShdw>
          </a:effectLst>
        </p:spPr>
        <p:style>
          <a:lnRef idx="0">
            <a:schemeClr val="dk1"/>
          </a:lnRef>
          <a:fillRef idx="3">
            <a:schemeClr val="dk1"/>
          </a:fillRef>
          <a:effectRef idx="3">
            <a:schemeClr val="dk1"/>
          </a:effectRef>
          <a:fontRef idx="minor">
            <a:schemeClr val="lt1"/>
          </a:fontRef>
        </p:style>
        <p:txBody>
          <a:bodyPr wrap="square" rtlCol="0">
            <a:spAutoFit/>
          </a:bodyPr>
          <a:lstStyle/>
          <a:p>
            <a:pPr marL="114300" indent="0">
              <a:buNone/>
            </a:pPr>
            <a:r>
              <a:rPr lang="en-US" sz="2400" b="1" dirty="0">
                <a:solidFill>
                  <a:schemeClr val="tx1"/>
                </a:solidFill>
                <a:latin typeface="Rockwell" panose="02060603020205020403" pitchFamily="18" charset="77"/>
                <a:cs typeface="Century Gothic"/>
              </a:rPr>
              <a:t>PRIMARY ADVISORS</a:t>
            </a:r>
            <a:endParaRPr lang="en-US" sz="2400" b="1" dirty="0">
              <a:ln w="1905"/>
              <a:solidFill>
                <a:schemeClr val="tx1"/>
              </a:solidFill>
              <a:effectLst>
                <a:innerShdw blurRad="69850" dist="43180" dir="5400000">
                  <a:srgbClr val="000000">
                    <a:alpha val="65000"/>
                  </a:srgbClr>
                </a:innerShdw>
              </a:effectLst>
              <a:latin typeface="Rockwell" panose="02060603020205020403" pitchFamily="18" charset="77"/>
              <a:cs typeface="Century Gothic"/>
            </a:endParaRPr>
          </a:p>
          <a:p>
            <a:pPr marL="342900" indent="-342900">
              <a:buFont typeface="Arial" panose="020B0604020202020204" pitchFamily="34" charset="0"/>
              <a:buChar char="•"/>
            </a:pPr>
            <a:r>
              <a:rPr lang="en-US" sz="2400" dirty="0">
                <a:solidFill>
                  <a:schemeClr val="tx1"/>
                </a:solidFill>
                <a:latin typeface="Rockwell" panose="02060603020205020403" pitchFamily="18" charset="77"/>
                <a:cs typeface="Century Gothic"/>
              </a:rPr>
              <a:t>Transition Studies (Year One)</a:t>
            </a:r>
          </a:p>
          <a:p>
            <a:pPr marL="342900" indent="-342900">
              <a:buFont typeface="Arial" panose="020B0604020202020204" pitchFamily="34" charset="0"/>
              <a:buChar char="•"/>
            </a:pPr>
            <a:r>
              <a:rPr lang="en-US" sz="2400" dirty="0">
                <a:solidFill>
                  <a:schemeClr val="tx1"/>
                </a:solidFill>
                <a:latin typeface="Rockwell" panose="02060603020205020403" pitchFamily="18" charset="77"/>
                <a:cs typeface="Century Gothic"/>
              </a:rPr>
              <a:t>Wilson Advising Center</a:t>
            </a:r>
          </a:p>
          <a:p>
            <a:pPr marL="342900" indent="-342900">
              <a:buFont typeface="Arial" panose="020B0604020202020204" pitchFamily="34" charset="0"/>
              <a:buChar char="•"/>
            </a:pPr>
            <a:r>
              <a:rPr lang="en-US" sz="2400" dirty="0">
                <a:solidFill>
                  <a:schemeClr val="tx1"/>
                </a:solidFill>
                <a:latin typeface="Rockwell" panose="02060603020205020403" pitchFamily="18" charset="77"/>
                <a:cs typeface="Century Gothic"/>
              </a:rPr>
              <a:t>Department/College</a:t>
            </a:r>
          </a:p>
          <a:p>
            <a:pPr marL="342900" indent="-342900">
              <a:buFont typeface="Arial" panose="020B0604020202020204" pitchFamily="34" charset="0"/>
              <a:buChar char="•"/>
            </a:pPr>
            <a:r>
              <a:rPr lang="en-US" sz="2400" dirty="0">
                <a:solidFill>
                  <a:schemeClr val="tx1"/>
                </a:solidFill>
                <a:latin typeface="Rockwell" panose="02060603020205020403" pitchFamily="18" charset="77"/>
                <a:cs typeface="Century Gothic"/>
              </a:rPr>
              <a:t>Faculty Advisors (Graduate level)</a:t>
            </a:r>
          </a:p>
          <a:p>
            <a:pPr marL="114300" indent="0">
              <a:buNone/>
            </a:pPr>
            <a:r>
              <a:rPr lang="en-US" sz="2400" b="1" dirty="0">
                <a:solidFill>
                  <a:schemeClr val="tx1"/>
                </a:solidFill>
                <a:latin typeface="Rockwell" panose="02060603020205020403" pitchFamily="18" charset="77"/>
                <a:cs typeface="Century Gothic"/>
              </a:rPr>
              <a:t>SUPPLEMENTAL ADVISORS</a:t>
            </a:r>
          </a:p>
          <a:p>
            <a:pPr marL="342900" indent="-342900">
              <a:buFont typeface="Arial" panose="020B0604020202020204" pitchFamily="34" charset="0"/>
              <a:buChar char="•"/>
            </a:pPr>
            <a:r>
              <a:rPr lang="en-US" sz="2400" dirty="0">
                <a:solidFill>
                  <a:schemeClr val="tx1"/>
                </a:solidFill>
                <a:latin typeface="Rockwell" panose="02060603020205020403" pitchFamily="18" charset="77"/>
                <a:cs typeface="Century Gothic"/>
              </a:rPr>
              <a:t>Athletics</a:t>
            </a:r>
          </a:p>
          <a:p>
            <a:pPr marL="342900" indent="-342900">
              <a:buFont typeface="Arial" panose="020B0604020202020204" pitchFamily="34" charset="0"/>
              <a:buChar char="•"/>
            </a:pPr>
            <a:r>
              <a:rPr lang="en-US" sz="2400" dirty="0">
                <a:solidFill>
                  <a:schemeClr val="tx1"/>
                </a:solidFill>
                <a:latin typeface="Rockwell" panose="02060603020205020403" pitchFamily="18" charset="77"/>
                <a:cs typeface="Century Gothic"/>
              </a:rPr>
              <a:t>Student Support Services</a:t>
            </a:r>
          </a:p>
          <a:p>
            <a:pPr marL="342900" indent="-342900">
              <a:buFont typeface="Arial" panose="020B0604020202020204" pitchFamily="34" charset="0"/>
              <a:buChar char="•"/>
            </a:pPr>
            <a:r>
              <a:rPr lang="en-US" sz="2400" dirty="0">
                <a:solidFill>
                  <a:schemeClr val="tx1"/>
                </a:solidFill>
                <a:latin typeface="Rockwell" panose="02060603020205020403" pitchFamily="18" charset="77"/>
                <a:cs typeface="Century Gothic"/>
              </a:rPr>
              <a:t>Honors</a:t>
            </a:r>
          </a:p>
          <a:p>
            <a:pPr marL="0" indent="0">
              <a:buNone/>
            </a:pPr>
            <a:r>
              <a:rPr lang="en-US" sz="2400" b="1" dirty="0">
                <a:solidFill>
                  <a:schemeClr val="tx1"/>
                </a:solidFill>
                <a:latin typeface="Rockwell" panose="02060603020205020403" pitchFamily="18" charset="77"/>
                <a:cs typeface="Century Gothic"/>
              </a:rPr>
              <a:t>FIRST YEAR EXPERIENCE</a:t>
            </a:r>
          </a:p>
        </p:txBody>
      </p:sp>
    </p:spTree>
    <p:extLst>
      <p:ext uri="{BB962C8B-B14F-4D97-AF65-F5344CB8AC3E}">
        <p14:creationId xmlns:p14="http://schemas.microsoft.com/office/powerpoint/2010/main" val="594110852"/>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7DCE9-E2DE-4247-B1E7-6040BEC88A85}"/>
              </a:ext>
            </a:extLst>
          </p:cNvPr>
          <p:cNvSpPr>
            <a:spLocks noGrp="1"/>
          </p:cNvSpPr>
          <p:nvPr>
            <p:ph type="title"/>
          </p:nvPr>
        </p:nvSpPr>
        <p:spPr/>
        <p:txBody>
          <a:bodyPr/>
          <a:lstStyle/>
          <a:p>
            <a:r>
              <a:rPr lang="en-US" sz="3200" b="1" dirty="0">
                <a:solidFill>
                  <a:srgbClr val="FF0000"/>
                </a:solidFill>
                <a:latin typeface="Rockwell" panose="02060603020205020403" pitchFamily="18" charset="77"/>
              </a:rPr>
              <a:t>STUDENT SUPPORT STRUCTURES</a:t>
            </a:r>
            <a:endParaRPr lang="en-US" sz="3200" dirty="0">
              <a:latin typeface="Rockwell" panose="02060603020205020403" pitchFamily="18" charset="77"/>
            </a:endParaRPr>
          </a:p>
        </p:txBody>
      </p:sp>
      <p:sp>
        <p:nvSpPr>
          <p:cNvPr id="7" name="TextBox 6">
            <a:extLst>
              <a:ext uri="{FF2B5EF4-FFF2-40B4-BE49-F238E27FC236}">
                <a16:creationId xmlns:a16="http://schemas.microsoft.com/office/drawing/2014/main" id="{173EC7AA-D144-D443-85D8-C72C19455429}"/>
              </a:ext>
            </a:extLst>
          </p:cNvPr>
          <p:cNvSpPr txBox="1"/>
          <p:nvPr/>
        </p:nvSpPr>
        <p:spPr>
          <a:xfrm>
            <a:off x="553689" y="1524000"/>
            <a:ext cx="7552414" cy="3785652"/>
          </a:xfrm>
          <a:prstGeom prst="rect">
            <a:avLst/>
          </a:prstGeom>
          <a:solidFill>
            <a:schemeClr val="bg1"/>
          </a:solidFill>
          <a:ln/>
          <a:effectLst>
            <a:outerShdw blurRad="50800" dist="38100" dir="2700000" algn="tl" rotWithShape="0">
              <a:prstClr val="black">
                <a:alpha val="40000"/>
              </a:prstClr>
            </a:outerShdw>
          </a:effectLst>
        </p:spPr>
        <p:style>
          <a:lnRef idx="0">
            <a:schemeClr val="dk1"/>
          </a:lnRef>
          <a:fillRef idx="3">
            <a:schemeClr val="dk1"/>
          </a:fillRef>
          <a:effectRef idx="3">
            <a:schemeClr val="dk1"/>
          </a:effectRef>
          <a:fontRef idx="minor">
            <a:schemeClr val="lt1"/>
          </a:fontRef>
        </p:style>
        <p:txBody>
          <a:bodyPr wrap="square" rtlCol="0">
            <a:spAutoFit/>
          </a:bodyPr>
          <a:lstStyle/>
          <a:p>
            <a:pPr marL="342900" indent="-342900">
              <a:buFont typeface="Arial" panose="020B0604020202020204" pitchFamily="34" charset="0"/>
              <a:buChar char="•"/>
            </a:pPr>
            <a:r>
              <a:rPr lang="en-US" sz="2400" dirty="0">
                <a:solidFill>
                  <a:schemeClr val="tx1"/>
                </a:solidFill>
                <a:highlight>
                  <a:srgbClr val="FFFF00"/>
                </a:highlight>
                <a:latin typeface="Rockwell" panose="02060603020205020403" pitchFamily="18" charset="77"/>
                <a:cs typeface="Century Gothic"/>
              </a:rPr>
              <a:t>Access &amp; Accommodations Services</a:t>
            </a:r>
          </a:p>
          <a:p>
            <a:pPr marL="342900" indent="-342900">
              <a:buFont typeface="Arial" panose="020B0604020202020204" pitchFamily="34" charset="0"/>
              <a:buChar char="•"/>
            </a:pPr>
            <a:r>
              <a:rPr lang="en-US" sz="2400" dirty="0">
                <a:solidFill>
                  <a:schemeClr val="tx1"/>
                </a:solidFill>
                <a:latin typeface="Rockwell" panose="02060603020205020403" pitchFamily="18" charset="77"/>
                <a:cs typeface="Century Gothic"/>
              </a:rPr>
              <a:t>Career Services</a:t>
            </a:r>
          </a:p>
          <a:p>
            <a:pPr marL="342900" indent="-342900">
              <a:buFont typeface="Arial" panose="020B0604020202020204" pitchFamily="34" charset="0"/>
              <a:buChar char="•"/>
            </a:pPr>
            <a:r>
              <a:rPr lang="en-US" sz="2400" dirty="0">
                <a:solidFill>
                  <a:schemeClr val="tx1"/>
                </a:solidFill>
                <a:highlight>
                  <a:srgbClr val="FFFF00"/>
                </a:highlight>
                <a:latin typeface="Rockwell" panose="02060603020205020403" pitchFamily="18" charset="77"/>
                <a:cs typeface="Century Gothic"/>
              </a:rPr>
              <a:t>Counseling Services</a:t>
            </a:r>
          </a:p>
          <a:p>
            <a:pPr marL="342900" indent="-342900">
              <a:buFont typeface="Arial" panose="020B0604020202020204" pitchFamily="34" charset="0"/>
              <a:buChar char="•"/>
            </a:pPr>
            <a:r>
              <a:rPr lang="en-US" sz="2400" dirty="0">
                <a:solidFill>
                  <a:schemeClr val="tx1"/>
                </a:solidFill>
                <a:highlight>
                  <a:srgbClr val="FFFF00"/>
                </a:highlight>
                <a:latin typeface="Rockwell" panose="02060603020205020403" pitchFamily="18" charset="77"/>
                <a:cs typeface="Century Gothic"/>
              </a:rPr>
              <a:t>Learning Commons</a:t>
            </a:r>
          </a:p>
          <a:p>
            <a:pPr marL="342900" indent="-342900">
              <a:buFont typeface="Arial" panose="020B0604020202020204" pitchFamily="34" charset="0"/>
              <a:buChar char="•"/>
            </a:pPr>
            <a:r>
              <a:rPr lang="en-US" sz="2400" dirty="0">
                <a:solidFill>
                  <a:schemeClr val="tx1"/>
                </a:solidFill>
                <a:latin typeface="Rockwell" panose="02060603020205020403" pitchFamily="18" charset="77"/>
                <a:cs typeface="Century Gothic"/>
              </a:rPr>
              <a:t>Health Center</a:t>
            </a:r>
          </a:p>
          <a:p>
            <a:pPr marL="342900" indent="-342900">
              <a:buFont typeface="Arial" panose="020B0604020202020204" pitchFamily="34" charset="0"/>
              <a:buChar char="•"/>
            </a:pPr>
            <a:r>
              <a:rPr lang="en-US" sz="2400" dirty="0">
                <a:solidFill>
                  <a:schemeClr val="tx1"/>
                </a:solidFill>
                <a:latin typeface="Rockwell" panose="02060603020205020403" pitchFamily="18" charset="77"/>
                <a:cs typeface="Century Gothic"/>
              </a:rPr>
              <a:t>Honors College</a:t>
            </a:r>
          </a:p>
          <a:p>
            <a:pPr marL="342900" indent="-342900">
              <a:buFont typeface="Arial" panose="020B0604020202020204" pitchFamily="34" charset="0"/>
              <a:buChar char="•"/>
            </a:pPr>
            <a:r>
              <a:rPr lang="en-US" sz="2400" dirty="0">
                <a:solidFill>
                  <a:schemeClr val="tx1"/>
                </a:solidFill>
                <a:latin typeface="Rockwell" panose="02060603020205020403" pitchFamily="18" charset="77"/>
                <a:cs typeface="Century Gothic"/>
              </a:rPr>
              <a:t>Student Support Services (</a:t>
            </a:r>
            <a:r>
              <a:rPr lang="en-US" sz="2400" dirty="0" err="1">
                <a:solidFill>
                  <a:schemeClr val="tx1"/>
                </a:solidFill>
                <a:latin typeface="Rockwell" panose="02060603020205020403" pitchFamily="18" charset="77"/>
                <a:cs typeface="Century Gothic"/>
              </a:rPr>
              <a:t>TRiO</a:t>
            </a:r>
            <a:r>
              <a:rPr lang="en-US" sz="2400" dirty="0">
                <a:solidFill>
                  <a:schemeClr val="tx1"/>
                </a:solidFill>
                <a:latin typeface="Rockwell" panose="02060603020205020403" pitchFamily="18" charset="77"/>
                <a:cs typeface="Century Gothic"/>
              </a:rPr>
              <a:t>)</a:t>
            </a:r>
          </a:p>
          <a:p>
            <a:pPr marL="342900" indent="-342900">
              <a:buFont typeface="Arial" panose="020B0604020202020204" pitchFamily="34" charset="0"/>
              <a:buChar char="•"/>
            </a:pPr>
            <a:r>
              <a:rPr lang="en-US" sz="2400" dirty="0">
                <a:solidFill>
                  <a:schemeClr val="tx1"/>
                </a:solidFill>
                <a:latin typeface="Rockwell" panose="02060603020205020403" pitchFamily="18" charset="77"/>
                <a:cs typeface="Century Gothic"/>
              </a:rPr>
              <a:t>Student Life</a:t>
            </a:r>
          </a:p>
          <a:p>
            <a:pPr marL="342900" indent="-342900">
              <a:buFont typeface="Arial" panose="020B0604020202020204" pitchFamily="34" charset="0"/>
              <a:buChar char="•"/>
            </a:pPr>
            <a:r>
              <a:rPr lang="en-US" sz="2400" dirty="0">
                <a:solidFill>
                  <a:schemeClr val="tx1"/>
                </a:solidFill>
                <a:latin typeface="Rockwell" panose="02060603020205020403" pitchFamily="18" charset="77"/>
                <a:cs typeface="Century Gothic"/>
              </a:rPr>
              <a:t>Transition Studies</a:t>
            </a:r>
          </a:p>
          <a:p>
            <a:pPr marL="342900" indent="-342900">
              <a:buFont typeface="Arial" panose="020B0604020202020204" pitchFamily="34" charset="0"/>
              <a:buChar char="•"/>
            </a:pPr>
            <a:r>
              <a:rPr lang="en-US" sz="2400" dirty="0">
                <a:solidFill>
                  <a:schemeClr val="tx1"/>
                </a:solidFill>
                <a:highlight>
                  <a:srgbClr val="FFFF00"/>
                </a:highlight>
                <a:latin typeface="Rockwell" panose="02060603020205020403" pitchFamily="18" charset="77"/>
                <a:cs typeface="Century Gothic"/>
              </a:rPr>
              <a:t>Wilson Advising Center</a:t>
            </a:r>
          </a:p>
        </p:txBody>
      </p:sp>
    </p:spTree>
    <p:extLst>
      <p:ext uri="{BB962C8B-B14F-4D97-AF65-F5344CB8AC3E}">
        <p14:creationId xmlns:p14="http://schemas.microsoft.com/office/powerpoint/2010/main" val="369097941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7DCE9-E2DE-4247-B1E7-6040BEC88A85}"/>
              </a:ext>
            </a:extLst>
          </p:cNvPr>
          <p:cNvSpPr>
            <a:spLocks noGrp="1"/>
          </p:cNvSpPr>
          <p:nvPr>
            <p:ph type="title"/>
          </p:nvPr>
        </p:nvSpPr>
        <p:spPr/>
        <p:txBody>
          <a:bodyPr/>
          <a:lstStyle/>
          <a:p>
            <a:r>
              <a:rPr lang="en-US" sz="3200" b="1" dirty="0">
                <a:solidFill>
                  <a:srgbClr val="FF0000"/>
                </a:solidFill>
              </a:rPr>
              <a:t>PACK SUPPORT REFERRAL SYSTEM</a:t>
            </a:r>
            <a:br>
              <a:rPr lang="en-US" sz="3200" b="1" dirty="0">
                <a:solidFill>
                  <a:srgbClr val="FF0000"/>
                </a:solidFill>
              </a:rPr>
            </a:br>
            <a:r>
              <a:rPr lang="en-US" sz="3200" b="1" i="1" dirty="0" err="1">
                <a:solidFill>
                  <a:srgbClr val="FF0000"/>
                </a:solidFill>
              </a:rPr>
              <a:t>packsupport@astate.edu</a:t>
            </a:r>
            <a:endParaRPr lang="en-US" sz="3200" i="1" dirty="0"/>
          </a:p>
        </p:txBody>
      </p:sp>
      <p:pic>
        <p:nvPicPr>
          <p:cNvPr id="4" name="Picture 3">
            <a:extLst>
              <a:ext uri="{FF2B5EF4-FFF2-40B4-BE49-F238E27FC236}">
                <a16:creationId xmlns:a16="http://schemas.microsoft.com/office/drawing/2014/main" id="{57A344D1-65B3-6C44-A8B7-3E6F6BDC35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1752600"/>
            <a:ext cx="4495800" cy="4555479"/>
          </a:xfrm>
          <a:prstGeom prst="rect">
            <a:avLst/>
          </a:prstGeom>
        </p:spPr>
      </p:pic>
      <p:pic>
        <p:nvPicPr>
          <p:cNvPr id="5" name="Picture 4">
            <a:extLst>
              <a:ext uri="{FF2B5EF4-FFF2-40B4-BE49-F238E27FC236}">
                <a16:creationId xmlns:a16="http://schemas.microsoft.com/office/drawing/2014/main" id="{1CB0223B-1C2E-CE48-A21A-B3445E5677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38600" y="2667000"/>
            <a:ext cx="3866920" cy="1981200"/>
          </a:xfrm>
          <a:prstGeom prst="rect">
            <a:avLst/>
          </a:prstGeom>
        </p:spPr>
      </p:pic>
    </p:spTree>
    <p:extLst>
      <p:ext uri="{BB962C8B-B14F-4D97-AF65-F5344CB8AC3E}">
        <p14:creationId xmlns:p14="http://schemas.microsoft.com/office/powerpoint/2010/main" val="3266266320"/>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04800" y="381000"/>
            <a:ext cx="8001000" cy="4343400"/>
          </a:xfrm>
        </p:spPr>
        <p:txBody>
          <a:bodyPr>
            <a:noAutofit/>
          </a:bodyPr>
          <a:lstStyle/>
          <a:p>
            <a:r>
              <a:rPr lang="en-US" sz="3200" b="1" dirty="0">
                <a:solidFill>
                  <a:srgbClr val="FF0000"/>
                </a:solidFill>
                <a:latin typeface="Rockwell" panose="02060603020205020403" pitchFamily="18" charset="77"/>
                <a:cs typeface="Century Gothic"/>
              </a:rPr>
              <a:t>FACULTY ROLE IN STUDENT SUCCESS</a:t>
            </a:r>
          </a:p>
          <a:p>
            <a:pPr marL="342900" indent="-342900">
              <a:buFont typeface="Arial" panose="020B0604020202020204" pitchFamily="34" charset="0"/>
              <a:buChar char="•"/>
            </a:pPr>
            <a:r>
              <a:rPr lang="en-US" sz="2400" b="1" dirty="0">
                <a:solidFill>
                  <a:schemeClr val="tx1"/>
                </a:solidFill>
                <a:latin typeface="Rockwell" panose="02060603020205020403" pitchFamily="18" charset="77"/>
                <a:cs typeface="Century Gothic"/>
              </a:rPr>
              <a:t>YOU ARE NOW THE CAMPUS EXPERT</a:t>
            </a:r>
          </a:p>
          <a:p>
            <a:pPr marL="342900" indent="-342900">
              <a:buFont typeface="Arial"/>
              <a:buChar char="•"/>
            </a:pPr>
            <a:r>
              <a:rPr lang="en-US" sz="2400" dirty="0">
                <a:solidFill>
                  <a:schemeClr val="tx1"/>
                </a:solidFill>
                <a:latin typeface="Rockwell" panose="02060603020205020403" pitchFamily="18" charset="77"/>
                <a:cs typeface="Century Gothic"/>
              </a:rPr>
              <a:t>Understand the culture within your major/college</a:t>
            </a:r>
          </a:p>
          <a:p>
            <a:pPr marL="342900" indent="-342900">
              <a:buFont typeface="Arial"/>
              <a:buChar char="•"/>
            </a:pPr>
            <a:r>
              <a:rPr lang="en-US" sz="2400" dirty="0">
                <a:solidFill>
                  <a:schemeClr val="tx1"/>
                </a:solidFill>
                <a:latin typeface="Rockwell" panose="02060603020205020403" pitchFamily="18" charset="77"/>
                <a:cs typeface="Century Gothic"/>
              </a:rPr>
              <a:t>Be observant in the classroom. Get to know names and additional information</a:t>
            </a:r>
          </a:p>
          <a:p>
            <a:pPr marL="342900" indent="-342900">
              <a:buFont typeface="Arial"/>
              <a:buChar char="•"/>
            </a:pPr>
            <a:r>
              <a:rPr lang="en-US" sz="2400" dirty="0">
                <a:solidFill>
                  <a:schemeClr val="tx1"/>
                </a:solidFill>
                <a:latin typeface="Rockwell" panose="02060603020205020403" pitchFamily="18" charset="77"/>
                <a:cs typeface="Century Gothic"/>
              </a:rPr>
              <a:t>Be transparent about performance expectations, your preferred learning behaviors, and interactions</a:t>
            </a:r>
          </a:p>
          <a:p>
            <a:pPr marL="342900" indent="-342900">
              <a:buFont typeface="Arial"/>
              <a:buChar char="•"/>
            </a:pPr>
            <a:r>
              <a:rPr lang="en-US" sz="2400" dirty="0">
                <a:solidFill>
                  <a:schemeClr val="tx1"/>
                </a:solidFill>
                <a:latin typeface="Rockwell" panose="02060603020205020403" pitchFamily="18" charset="77"/>
                <a:cs typeface="Century Gothic"/>
              </a:rPr>
              <a:t>Frontload student support avenues in class material</a:t>
            </a:r>
          </a:p>
          <a:p>
            <a:pPr marL="342900" indent="-342900">
              <a:buFont typeface="Arial"/>
              <a:buChar char="•"/>
            </a:pPr>
            <a:r>
              <a:rPr lang="en-US" sz="2400" dirty="0">
                <a:solidFill>
                  <a:schemeClr val="tx1"/>
                </a:solidFill>
                <a:latin typeface="Rockwell" panose="02060603020205020403" pitchFamily="18" charset="77"/>
                <a:cs typeface="Century Gothic"/>
              </a:rPr>
              <a:t>Be familiar with A-State support structures</a:t>
            </a:r>
          </a:p>
          <a:p>
            <a:pPr marL="342900" indent="-342900">
              <a:buFont typeface="Arial"/>
              <a:buChar char="•"/>
            </a:pPr>
            <a:r>
              <a:rPr lang="en-US" sz="2400" dirty="0">
                <a:solidFill>
                  <a:schemeClr val="tx1"/>
                </a:solidFill>
                <a:latin typeface="Rockwell" panose="02060603020205020403" pitchFamily="18" charset="77"/>
                <a:cs typeface="Century Gothic"/>
              </a:rPr>
              <a:t>Provide feedback. Utilize Starfish early feedback system</a:t>
            </a:r>
          </a:p>
          <a:p>
            <a:pPr marL="342900" indent="-342900">
              <a:buFont typeface="Arial"/>
              <a:buChar char="•"/>
            </a:pPr>
            <a:r>
              <a:rPr lang="en-US" sz="2400" dirty="0">
                <a:solidFill>
                  <a:schemeClr val="tx1"/>
                </a:solidFill>
                <a:latin typeface="Rockwell" panose="02060603020205020403" pitchFamily="18" charset="77"/>
                <a:cs typeface="Century Gothic"/>
              </a:rPr>
              <a:t>Help students make a deep connection to coursework and their life goals</a:t>
            </a:r>
          </a:p>
          <a:p>
            <a:pPr marL="342900" indent="-342900">
              <a:buFont typeface="Arial"/>
              <a:buChar char="•"/>
            </a:pPr>
            <a:r>
              <a:rPr lang="en-US" sz="2400" dirty="0">
                <a:solidFill>
                  <a:schemeClr val="tx1"/>
                </a:solidFill>
                <a:latin typeface="Rockwell" panose="02060603020205020403" pitchFamily="18" charset="77"/>
                <a:cs typeface="Century Gothic"/>
              </a:rPr>
              <a:t>Take “5” at beginning or end as a check-in/assess/nonacademic conversations </a:t>
            </a:r>
          </a:p>
          <a:p>
            <a:pPr algn="l"/>
            <a:endParaRPr lang="en-US" sz="2400" b="1" dirty="0">
              <a:solidFill>
                <a:srgbClr val="000000"/>
              </a:solidFill>
              <a:latin typeface="Rockwell" panose="02060603020205020403" pitchFamily="18" charset="77"/>
              <a:cs typeface="Arial"/>
            </a:endParaRPr>
          </a:p>
          <a:p>
            <a:pPr algn="l"/>
            <a:endParaRPr lang="en-US" sz="2800" b="1" dirty="0">
              <a:solidFill>
                <a:srgbClr val="000000"/>
              </a:solidFill>
            </a:endParaRPr>
          </a:p>
        </p:txBody>
      </p:sp>
    </p:spTree>
    <p:extLst>
      <p:ext uri="{BB962C8B-B14F-4D97-AF65-F5344CB8AC3E}">
        <p14:creationId xmlns:p14="http://schemas.microsoft.com/office/powerpoint/2010/main" val="1675848588"/>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00"/>
            <a:ext cx="8153400" cy="533400"/>
          </a:xfrm>
        </p:spPr>
        <p:txBody>
          <a:bodyPr>
            <a:noAutofit/>
          </a:bodyPr>
          <a:lstStyle/>
          <a:p>
            <a:r>
              <a:rPr lang="en-US" sz="3200" b="1" dirty="0">
                <a:solidFill>
                  <a:srgbClr val="FF0000"/>
                </a:solidFill>
                <a:latin typeface="Rockwell" panose="02060603020205020403" pitchFamily="18" charset="77"/>
                <a:cs typeface="Arial Black"/>
              </a:rPr>
              <a:t>ATTENDANCE POLICY</a:t>
            </a:r>
          </a:p>
        </p:txBody>
      </p:sp>
      <p:sp>
        <p:nvSpPr>
          <p:cNvPr id="3" name="Content Placeholder 2"/>
          <p:cNvSpPr>
            <a:spLocks noGrp="1"/>
          </p:cNvSpPr>
          <p:nvPr>
            <p:ph idx="1"/>
          </p:nvPr>
        </p:nvSpPr>
        <p:spPr>
          <a:xfrm>
            <a:off x="228600" y="1219200"/>
            <a:ext cx="8229600" cy="5867400"/>
          </a:xfrm>
        </p:spPr>
        <p:txBody>
          <a:bodyPr>
            <a:normAutofit/>
          </a:bodyPr>
          <a:lstStyle/>
          <a:p>
            <a:pPr marL="114300" indent="0">
              <a:buNone/>
            </a:pPr>
            <a:r>
              <a:rPr lang="en-US" sz="2400" b="1" dirty="0">
                <a:latin typeface="Rockwell" panose="02060603020205020403" pitchFamily="18" charset="77"/>
                <a:cs typeface="Arial Black"/>
              </a:rPr>
              <a:t>Lower Level Courses (1000 and 2000)</a:t>
            </a:r>
          </a:p>
          <a:p>
            <a:pPr marL="114300" indent="0">
              <a:buNone/>
            </a:pPr>
            <a:r>
              <a:rPr lang="en-US" sz="2400" b="1" dirty="0">
                <a:latin typeface="Rockwell" panose="02060603020205020403" pitchFamily="18" charset="77"/>
                <a:cs typeface="Arial"/>
              </a:rPr>
              <a:t>Students enrolled in freshman or sophomore level courses may miss </a:t>
            </a:r>
            <a:r>
              <a:rPr lang="en-US" sz="2400" b="1" dirty="0">
                <a:highlight>
                  <a:srgbClr val="FFFF00"/>
                </a:highlight>
                <a:latin typeface="Rockwell" panose="02060603020205020403" pitchFamily="18" charset="77"/>
                <a:cs typeface="Arial"/>
              </a:rPr>
              <a:t>no more than </a:t>
            </a:r>
            <a:r>
              <a:rPr lang="en-US" sz="2400" b="1" dirty="0">
                <a:highlight>
                  <a:srgbClr val="FFFF00"/>
                </a:highlight>
                <a:latin typeface="Rockwell" panose="02060603020205020403" pitchFamily="18" charset="77"/>
                <a:cs typeface="Arial Black"/>
              </a:rPr>
              <a:t>twice</a:t>
            </a:r>
            <a:r>
              <a:rPr lang="en-US" sz="2400" b="1" dirty="0">
                <a:highlight>
                  <a:srgbClr val="FFFF00"/>
                </a:highlight>
                <a:latin typeface="Rockwell" panose="02060603020205020403" pitchFamily="18" charset="77"/>
                <a:cs typeface="Arial"/>
              </a:rPr>
              <a:t> the number of sessions </a:t>
            </a:r>
            <a:r>
              <a:rPr lang="en-US" sz="2400" b="1" dirty="0">
                <a:latin typeface="Rockwell" panose="02060603020205020403" pitchFamily="18" charset="77"/>
                <a:cs typeface="Arial"/>
              </a:rPr>
              <a:t>that would normally be scheduled during a week (MWF = 6; MW or TR = 4; once per week = 2)</a:t>
            </a:r>
          </a:p>
          <a:p>
            <a:pPr marL="114300" indent="0">
              <a:buNone/>
            </a:pPr>
            <a:endParaRPr lang="en-US" sz="2400" b="1" dirty="0">
              <a:latin typeface="Rockwell" panose="02060603020205020403" pitchFamily="18" charset="77"/>
              <a:cs typeface="Arial"/>
            </a:endParaRPr>
          </a:p>
          <a:p>
            <a:pPr>
              <a:buFont typeface="Arial"/>
              <a:buChar char="•"/>
            </a:pPr>
            <a:r>
              <a:rPr lang="en-US" sz="2400" dirty="0">
                <a:latin typeface="Rockwell" panose="02060603020205020403" pitchFamily="18" charset="77"/>
                <a:cs typeface="Arial" panose="020B0604020202020204" pitchFamily="34" charset="0"/>
              </a:rPr>
              <a:t>Students enrolled in 3000 and 4000 level courses will not be assigned a grade of F solely for excessive absences unless </a:t>
            </a:r>
            <a:r>
              <a:rPr lang="en-US" sz="2400" u="sng" dirty="0">
                <a:latin typeface="Rockwell" panose="02060603020205020403" pitchFamily="18" charset="77"/>
                <a:cs typeface="Arial" panose="020B0604020202020204" pitchFamily="34" charset="0"/>
              </a:rPr>
              <a:t>FN</a:t>
            </a:r>
            <a:r>
              <a:rPr lang="en-US" sz="2400" dirty="0">
                <a:latin typeface="Rockwell" panose="02060603020205020403" pitchFamily="18" charset="77"/>
                <a:cs typeface="Arial" panose="020B0604020202020204" pitchFamily="34" charset="0"/>
              </a:rPr>
              <a:t> grading applies</a:t>
            </a:r>
          </a:p>
          <a:p>
            <a:pPr>
              <a:buFont typeface="Arial"/>
              <a:buChar char="•"/>
            </a:pPr>
            <a:r>
              <a:rPr lang="en-US" sz="2400" dirty="0">
                <a:latin typeface="Rockwell" panose="02060603020205020403" pitchFamily="18" charset="77"/>
                <a:cs typeface="Arial" panose="020B0604020202020204" pitchFamily="34" charset="0"/>
              </a:rPr>
              <a:t>Graduate Level - </a:t>
            </a:r>
            <a:r>
              <a:rPr lang="en-US" sz="2400" dirty="0">
                <a:latin typeface="Rockwell" panose="02060603020205020403" pitchFamily="18" charset="77"/>
                <a:cs typeface="Arial Black"/>
              </a:rPr>
              <a:t>Attendance policy is established by the faculty of record However, WN grade does apply to all graduate and undergraduate courses</a:t>
            </a:r>
            <a:endParaRPr lang="en-US" sz="2400" dirty="0">
              <a:latin typeface="Rockwell" panose="02060603020205020403" pitchFamily="18" charset="77"/>
              <a:cs typeface="Arial" panose="020B0604020202020204" pitchFamily="34" charset="0"/>
            </a:endParaRPr>
          </a:p>
          <a:p>
            <a:pPr>
              <a:buFont typeface="Arial"/>
              <a:buChar char="•"/>
            </a:pPr>
            <a:endParaRPr lang="en-US" sz="2000" b="1" dirty="0">
              <a:latin typeface="Arial" panose="020B0604020202020204" pitchFamily="34" charset="0"/>
              <a:cs typeface="Arial" panose="020B0604020202020204" pitchFamily="34" charset="0"/>
            </a:endParaRPr>
          </a:p>
          <a:p>
            <a:pPr>
              <a:buFont typeface="Arial"/>
              <a:buChar char="•"/>
            </a:pPr>
            <a:endParaRPr lang="en-US" b="1" dirty="0">
              <a:cs typeface="Arial"/>
            </a:endParaRPr>
          </a:p>
          <a:p>
            <a:pPr>
              <a:buFont typeface="Arial"/>
              <a:buChar char="•"/>
            </a:pPr>
            <a:endParaRPr lang="en-US" b="1" dirty="0">
              <a:cs typeface="Arial"/>
            </a:endParaRPr>
          </a:p>
          <a:p>
            <a:pPr marL="114300" indent="0">
              <a:buNone/>
            </a:pPr>
            <a:endParaRPr lang="en-US" sz="900" b="1" dirty="0">
              <a:latin typeface="Arial"/>
              <a:cs typeface="Arial"/>
            </a:endParaRPr>
          </a:p>
        </p:txBody>
      </p:sp>
    </p:spTree>
    <p:extLst>
      <p:ext uri="{BB962C8B-B14F-4D97-AF65-F5344CB8AC3E}">
        <p14:creationId xmlns:p14="http://schemas.microsoft.com/office/powerpoint/2010/main" val="3464125535"/>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8471" y="990600"/>
            <a:ext cx="7848600" cy="6400800"/>
          </a:xfrm>
        </p:spPr>
        <p:txBody>
          <a:bodyPr>
            <a:noAutofit/>
          </a:bodyPr>
          <a:lstStyle/>
          <a:p>
            <a:pPr marL="114300" indent="0">
              <a:buNone/>
            </a:pPr>
            <a:r>
              <a:rPr lang="en-US" sz="2400" b="1" dirty="0">
                <a:latin typeface="Rockwell" panose="02060603020205020403" pitchFamily="18" charset="77"/>
                <a:cs typeface="Arial"/>
              </a:rPr>
              <a:t>Students participating in these events </a:t>
            </a:r>
            <a:r>
              <a:rPr lang="en-US" sz="2400" b="1" dirty="0">
                <a:highlight>
                  <a:srgbClr val="FFFF00"/>
                </a:highlight>
                <a:latin typeface="Rockwell" panose="02060603020205020403" pitchFamily="18" charset="77"/>
                <a:cs typeface="Arial"/>
              </a:rPr>
              <a:t>will not have those days counted against their available absences</a:t>
            </a:r>
            <a:r>
              <a:rPr lang="en-US" sz="2400" b="1" dirty="0">
                <a:latin typeface="Rockwell" panose="02060603020205020403" pitchFamily="18" charset="77"/>
                <a:cs typeface="Arial"/>
              </a:rPr>
              <a:t> and will be given reasonable opportunities to make up missed assignments and exams. </a:t>
            </a:r>
            <a:endParaRPr lang="en-US" sz="2400" b="1" dirty="0">
              <a:latin typeface="Rockwell" panose="02060603020205020403" pitchFamily="18" charset="77"/>
              <a:cs typeface="Arial Black"/>
            </a:endParaRPr>
          </a:p>
          <a:p>
            <a:r>
              <a:rPr lang="en-US" sz="2400" dirty="0">
                <a:latin typeface="Rockwell" panose="02060603020205020403" pitchFamily="18" charset="77"/>
                <a:cs typeface="Arial Black"/>
              </a:rPr>
              <a:t>C</a:t>
            </a:r>
            <a:r>
              <a:rPr lang="en-US" sz="2400" dirty="0">
                <a:latin typeface="Rockwell" panose="02060603020205020403" pitchFamily="18" charset="77"/>
                <a:cs typeface="Arial"/>
              </a:rPr>
              <a:t>ompetitions for Student Athletes, Band, Debate</a:t>
            </a:r>
          </a:p>
          <a:p>
            <a:r>
              <a:rPr lang="en-US" sz="2400" dirty="0">
                <a:latin typeface="Rockwell" panose="02060603020205020403" pitchFamily="18" charset="77"/>
                <a:cs typeface="Arial"/>
              </a:rPr>
              <a:t>Allow students to complete assignments early, or upon return with a reasonable date for completion</a:t>
            </a:r>
          </a:p>
          <a:p>
            <a:pPr lvl="1"/>
            <a:r>
              <a:rPr lang="en-US" sz="2200" dirty="0">
                <a:latin typeface="Rockwell" panose="02060603020205020403" pitchFamily="18" charset="77"/>
              </a:rPr>
              <a:t>Do not “</a:t>
            </a:r>
            <a:r>
              <a:rPr lang="en-US" sz="2200" dirty="0">
                <a:latin typeface="Rockwell" panose="02060603020205020403" pitchFamily="18" charset="77"/>
                <a:cs typeface="Arial"/>
              </a:rPr>
              <a:t>drop lowest exam grade” for students on sponsored events when other students get to take the exam and drop their lowest exam grade</a:t>
            </a:r>
          </a:p>
          <a:p>
            <a:pPr lvl="1"/>
            <a:r>
              <a:rPr lang="en-US" sz="2200" dirty="0">
                <a:latin typeface="Rockwell" panose="02060603020205020403" pitchFamily="18" charset="77"/>
                <a:cs typeface="Arial"/>
              </a:rPr>
              <a:t>Do not count missed class time due to a sponsored event against a student’s attendance and/or participation grade</a:t>
            </a:r>
          </a:p>
          <a:p>
            <a:endParaRPr lang="en-US" sz="2400" dirty="0">
              <a:latin typeface="Rockwell" panose="02060603020205020403" pitchFamily="18" charset="77"/>
              <a:cs typeface="Arial"/>
            </a:endParaRPr>
          </a:p>
          <a:p>
            <a:endParaRPr lang="en-US" sz="2400" dirty="0">
              <a:latin typeface="Rockwell" panose="02060603020205020403" pitchFamily="18" charset="77"/>
              <a:cs typeface="Arial"/>
            </a:endParaRPr>
          </a:p>
        </p:txBody>
      </p:sp>
      <p:sp>
        <p:nvSpPr>
          <p:cNvPr id="4" name="Title 1">
            <a:extLst>
              <a:ext uri="{FF2B5EF4-FFF2-40B4-BE49-F238E27FC236}">
                <a16:creationId xmlns:a16="http://schemas.microsoft.com/office/drawing/2014/main" id="{D7B73E34-F150-B24C-9EE8-C80D584C81F5}"/>
              </a:ext>
            </a:extLst>
          </p:cNvPr>
          <p:cNvSpPr txBox="1">
            <a:spLocks/>
          </p:cNvSpPr>
          <p:nvPr/>
        </p:nvSpPr>
        <p:spPr>
          <a:xfrm>
            <a:off x="266700" y="381000"/>
            <a:ext cx="8153400" cy="533400"/>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z="3600" b="1" dirty="0">
                <a:solidFill>
                  <a:srgbClr val="FF0000"/>
                </a:solidFill>
                <a:latin typeface="Rockwell" panose="02060603020205020403" pitchFamily="18" charset="77"/>
                <a:cs typeface="Arial Black"/>
              </a:rPr>
              <a:t>UNIVERSITY</a:t>
            </a:r>
            <a:r>
              <a:rPr lang="en-US" sz="3100" b="1" dirty="0">
                <a:solidFill>
                  <a:srgbClr val="FF0000"/>
                </a:solidFill>
                <a:latin typeface="Rockwell" panose="02060603020205020403" pitchFamily="18" charset="77"/>
                <a:cs typeface="Arial Black"/>
              </a:rPr>
              <a:t> </a:t>
            </a:r>
            <a:r>
              <a:rPr lang="en-US" sz="3600" b="1" dirty="0">
                <a:solidFill>
                  <a:srgbClr val="FF0000"/>
                </a:solidFill>
                <a:latin typeface="Rockwell" panose="02060603020205020403" pitchFamily="18" charset="77"/>
                <a:cs typeface="Arial Black"/>
              </a:rPr>
              <a:t>SPONSORED EVENTS</a:t>
            </a:r>
          </a:p>
        </p:txBody>
      </p:sp>
    </p:spTree>
    <p:extLst>
      <p:ext uri="{BB962C8B-B14F-4D97-AF65-F5344CB8AC3E}">
        <p14:creationId xmlns:p14="http://schemas.microsoft.com/office/powerpoint/2010/main" val="2830787979"/>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7620000" cy="5334000"/>
          </a:xfrm>
        </p:spPr>
        <p:txBody>
          <a:bodyPr>
            <a:normAutofit/>
          </a:bodyPr>
          <a:lstStyle/>
          <a:p>
            <a:pPr>
              <a:buSzPct val="70000"/>
            </a:pPr>
            <a:r>
              <a:rPr lang="en-US" sz="2400" dirty="0">
                <a:latin typeface="Rockwell" panose="02060603020205020403" pitchFamily="18" charset="77"/>
                <a:cs typeface="Arial" panose="020B0604020202020204" pitchFamily="34" charset="0"/>
              </a:rPr>
              <a:t>Required for </a:t>
            </a:r>
            <a:r>
              <a:rPr lang="en-US" sz="2400" dirty="0">
                <a:highlight>
                  <a:srgbClr val="FFFF00"/>
                </a:highlight>
                <a:latin typeface="Rockwell" panose="02060603020205020403" pitchFamily="18" charset="77"/>
                <a:cs typeface="Arial" panose="020B0604020202020204" pitchFamily="34" charset="0"/>
              </a:rPr>
              <a:t>all freshman and sophomore level students </a:t>
            </a:r>
            <a:r>
              <a:rPr lang="en-US" sz="2400" dirty="0">
                <a:latin typeface="Rockwell" panose="02060603020205020403" pitchFamily="18" charset="77"/>
                <a:cs typeface="Arial" panose="020B0604020202020204" pitchFamily="34" charset="0"/>
              </a:rPr>
              <a:t>(note a 3000/4000 course may have sophomore level students and will be noted on the roster)</a:t>
            </a:r>
          </a:p>
          <a:p>
            <a:pPr>
              <a:buSzPct val="70000"/>
              <a:buFont typeface="Arial"/>
              <a:buChar char="•"/>
            </a:pPr>
            <a:r>
              <a:rPr lang="en-US" sz="2400" dirty="0">
                <a:latin typeface="Rockwell" panose="02060603020205020403" pitchFamily="18" charset="77"/>
                <a:cs typeface="Arial" panose="020B0604020202020204" pitchFamily="34" charset="0"/>
              </a:rPr>
              <a:t>Optional for junior, senior and graduate-level students (encouraged)</a:t>
            </a:r>
          </a:p>
          <a:p>
            <a:pPr>
              <a:buSzPct val="70000"/>
              <a:buFont typeface="Arial"/>
              <a:buChar char="•"/>
            </a:pPr>
            <a:r>
              <a:rPr lang="en-US" sz="2400" dirty="0">
                <a:latin typeface="Rockwell" panose="02060603020205020403" pitchFamily="18" charset="77"/>
                <a:cs typeface="Arial" panose="020B0604020202020204" pitchFamily="34" charset="0"/>
              </a:rPr>
              <a:t>Mid-term grades serve as critical feedback</a:t>
            </a:r>
          </a:p>
          <a:p>
            <a:pPr lvl="1">
              <a:buSzPct val="70000"/>
              <a:buFont typeface="Arial"/>
              <a:buChar char="•"/>
            </a:pPr>
            <a:r>
              <a:rPr lang="en-US" sz="2400" dirty="0">
                <a:latin typeface="Rockwell" panose="02060603020205020403" pitchFamily="18" charset="77"/>
                <a:cs typeface="Arial" panose="020B0604020202020204" pitchFamily="34" charset="0"/>
              </a:rPr>
              <a:t>Assign the grade that has been earned, not a “feel good” grade so that students understand where they actually stand in terms of their grade</a:t>
            </a:r>
          </a:p>
          <a:p>
            <a:pPr lvl="1">
              <a:buSzPct val="70000"/>
              <a:buFont typeface="Arial"/>
              <a:buChar char="•"/>
            </a:pPr>
            <a:r>
              <a:rPr lang="en-US" sz="2400" dirty="0">
                <a:latin typeface="Rockwell" panose="02060603020205020403" pitchFamily="18" charset="77"/>
                <a:cs typeface="Arial" panose="020B0604020202020204" pitchFamily="34" charset="0"/>
              </a:rPr>
              <a:t>Give more than one graded assignment before mid-term so students can gauge their progress</a:t>
            </a:r>
          </a:p>
          <a:p>
            <a:pPr lvl="1">
              <a:buSzPct val="70000"/>
              <a:buFont typeface="Arial"/>
              <a:buChar char="•"/>
            </a:pPr>
            <a:endParaRPr lang="en-US" b="1" dirty="0">
              <a:latin typeface="Arial" panose="020B0604020202020204" pitchFamily="34" charset="0"/>
              <a:cs typeface="Arial" panose="020B0604020202020204" pitchFamily="34" charset="0"/>
            </a:endParaRPr>
          </a:p>
          <a:p>
            <a:pPr marL="411480" lvl="1" indent="0">
              <a:buSzPct val="70000"/>
              <a:buNone/>
            </a:pPr>
            <a:endParaRPr lang="en-US" b="1" dirty="0"/>
          </a:p>
        </p:txBody>
      </p:sp>
      <p:sp>
        <p:nvSpPr>
          <p:cNvPr id="6" name="Title 1">
            <a:extLst>
              <a:ext uri="{FF2B5EF4-FFF2-40B4-BE49-F238E27FC236}">
                <a16:creationId xmlns:a16="http://schemas.microsoft.com/office/drawing/2014/main" id="{3A9B6CC3-9BB9-CE42-A7AA-BF36B38E268E}"/>
              </a:ext>
            </a:extLst>
          </p:cNvPr>
          <p:cNvSpPr txBox="1">
            <a:spLocks/>
          </p:cNvSpPr>
          <p:nvPr/>
        </p:nvSpPr>
        <p:spPr>
          <a:xfrm>
            <a:off x="266700" y="381000"/>
            <a:ext cx="8153400" cy="533400"/>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z="3600" b="1" dirty="0">
                <a:solidFill>
                  <a:srgbClr val="FF0000"/>
                </a:solidFill>
                <a:latin typeface="Rockwell" panose="02060603020205020403" pitchFamily="18" charset="77"/>
                <a:cs typeface="Arial Black"/>
              </a:rPr>
              <a:t>MID-TERM GRADES</a:t>
            </a:r>
          </a:p>
        </p:txBody>
      </p:sp>
    </p:spTree>
    <p:extLst>
      <p:ext uri="{BB962C8B-B14F-4D97-AF65-F5344CB8AC3E}">
        <p14:creationId xmlns:p14="http://schemas.microsoft.com/office/powerpoint/2010/main" val="1584388258"/>
      </p:ext>
    </p:extLst>
  </p:cSld>
  <p:clrMapOvr>
    <a:masterClrMapping/>
  </p:clrMapOvr>
  <p:transition spd="slow">
    <p:wip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Custom 2">
      <a:dk1>
        <a:sysClr val="windowText" lastClr="000000"/>
      </a:dk1>
      <a:lt1>
        <a:sysClr val="window" lastClr="FFFFFF"/>
      </a:lt1>
      <a:dk2>
        <a:srgbClr val="000000"/>
      </a:dk2>
      <a:lt2>
        <a:srgbClr val="F8F8F8"/>
      </a:lt2>
      <a:accent1>
        <a:srgbClr val="FF0000"/>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15064</TotalTime>
  <Words>1086</Words>
  <Application>Microsoft Macintosh PowerPoint</Application>
  <PresentationFormat>On-screen Show (4:3)</PresentationFormat>
  <Paragraphs>115</Paragraphs>
  <Slides>15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Cambria</vt:lpstr>
      <vt:lpstr>Rockwell</vt:lpstr>
      <vt:lpstr>Adjacency</vt:lpstr>
      <vt:lpstr>Getting Started: Classroom Policies and Resources  for Student Success  Dr. Jill Simons,  AVC Academic Services Dean, University College</vt:lpstr>
      <vt:lpstr>CLASSROOM EXPERIENCE</vt:lpstr>
      <vt:lpstr>STUDENT SUPPORT STRUCTURES</vt:lpstr>
      <vt:lpstr>STUDENT SUPPORT STRUCTURES</vt:lpstr>
      <vt:lpstr>PACK SUPPORT REFERRAL SYSTEM packsupport@astate.edu</vt:lpstr>
      <vt:lpstr>PowerPoint Presentation</vt:lpstr>
      <vt:lpstr>ATTENDANCE POLICY</vt:lpstr>
      <vt:lpstr>PowerPoint Presentation</vt:lpstr>
      <vt:lpstr>PowerPoint Presentation</vt:lpstr>
      <vt:lpstr>GRADE OF INCOMPLETE - “I”</vt:lpstr>
      <vt:lpstr>FINAL EXAMS</vt:lpstr>
      <vt:lpstr>INCLEMENT WEATHER POLICY</vt:lpstr>
      <vt:lpstr>TEXTBOOKS &amp; COURSE MATERIAL</vt:lpstr>
      <vt:lpstr>Where to Find Academic Policies and Other Related Information</vt:lpstr>
      <vt:lpstr>Provost Office #2030</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Inclement Weather Policy</dc:title>
  <dc:creator>Lynita</dc:creator>
  <cp:lastModifiedBy>Microsoft Office User</cp:lastModifiedBy>
  <cp:revision>112</cp:revision>
  <dcterms:created xsi:type="dcterms:W3CDTF">2011-08-13T20:04:07Z</dcterms:created>
  <dcterms:modified xsi:type="dcterms:W3CDTF">2020-08-17T20:26:26Z</dcterms:modified>
</cp:coreProperties>
</file>