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68" r:id="rId4"/>
    <p:sldId id="271" r:id="rId5"/>
    <p:sldId id="339" r:id="rId6"/>
    <p:sldId id="269" r:id="rId7"/>
    <p:sldId id="337" r:id="rId8"/>
    <p:sldId id="340" r:id="rId9"/>
    <p:sldId id="336" r:id="rId10"/>
    <p:sldId id="332" r:id="rId11"/>
    <p:sldId id="334" r:id="rId12"/>
    <p:sldId id="341" r:id="rId13"/>
    <p:sldId id="342" r:id="rId14"/>
    <p:sldId id="331" r:id="rId15"/>
    <p:sldId id="343" r:id="rId16"/>
    <p:sldId id="333" r:id="rId17"/>
    <p:sldId id="34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2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3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21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96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41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13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417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8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08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25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53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7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615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155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8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5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4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2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8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6D76-7F84-5C44-876B-9D820F61AE5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2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22C7388-7385-471C-BD0A-0D8A1B9FE1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8/18/2020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60CFAFF-738A-42C4-A9A6-7C7285BA44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8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ate.edu/a/hr/new-employee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solidFill>
                  <a:srgbClr val="FFFFFF"/>
                </a:solidFill>
                <a:latin typeface="Arial"/>
                <a:cs typeface="Arial"/>
              </a:rPr>
              <a:t>AState.edu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900" b="1" dirty="0" err="1" smtClean="0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FFFFFF"/>
                </a:solidFill>
                <a:latin typeface="Arial"/>
                <a:cs typeface="Arial"/>
              </a:rPr>
              <a:t>@</a:t>
            </a:r>
            <a:r>
              <a:rPr lang="en-US" sz="900" b="1" dirty="0" err="1" smtClean="0">
                <a:solidFill>
                  <a:srgbClr val="FFFFFF"/>
                </a:solidFill>
                <a:latin typeface="Arial"/>
                <a:cs typeface="Arial"/>
              </a:rPr>
              <a:t>ArkansasState</a:t>
            </a:r>
            <a:endParaRPr lang="en-US" sz="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69682" y="3521561"/>
            <a:ext cx="6783614" cy="3016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4980"/>
              </a:lnSpc>
            </a:pPr>
            <a:r>
              <a:rPr lang="en-US" sz="4400" dirty="0" smtClean="0">
                <a:solidFill>
                  <a:schemeClr val="bg1"/>
                </a:solidFill>
                <a:latin typeface="Georgia"/>
                <a:cs typeface="Georgia"/>
              </a:rPr>
              <a:t>Welcome to A-State!</a:t>
            </a:r>
          </a:p>
          <a:p>
            <a:pPr algn="ctr">
              <a:lnSpc>
                <a:spcPts val="4000"/>
              </a:lnSpc>
            </a:pPr>
            <a:endParaRPr lang="en-US" sz="2800" dirty="0">
              <a:solidFill>
                <a:schemeClr val="bg1"/>
              </a:solidFill>
              <a:latin typeface="Georgia"/>
              <a:cs typeface="Georgia"/>
            </a:endParaRPr>
          </a:p>
          <a:p>
            <a:pPr algn="ctr">
              <a:lnSpc>
                <a:spcPts val="4000"/>
              </a:lnSpc>
            </a:pPr>
            <a:r>
              <a:rPr lang="en-US" sz="3600" dirty="0" smtClean="0">
                <a:solidFill>
                  <a:schemeClr val="bg1"/>
                </a:solidFill>
                <a:latin typeface="Georgia"/>
                <a:cs typeface="Georgia"/>
              </a:rPr>
              <a:t>New Faculty Orientation</a:t>
            </a:r>
          </a:p>
          <a:p>
            <a:pPr algn="ctr">
              <a:lnSpc>
                <a:spcPts val="4980"/>
              </a:lnSpc>
            </a:pPr>
            <a:endParaRPr lang="en-US" sz="2800" dirty="0" smtClean="0">
              <a:solidFill>
                <a:schemeClr val="bg1"/>
              </a:solidFill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Georgia"/>
                <a:cs typeface="Georgia"/>
              </a:rPr>
              <a:t>Cathy Naylor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Georgia"/>
                <a:cs typeface="Georgia"/>
              </a:rPr>
              <a:t>Training &amp; Development Coordinator</a:t>
            </a:r>
            <a:endParaRPr lang="en-US" sz="1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7" name="Picture 16" descr="student-unio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052" y="350264"/>
            <a:ext cx="6698244" cy="3003633"/>
          </a:xfrm>
          <a:prstGeom prst="rect">
            <a:avLst/>
          </a:prstGeom>
          <a:ln w="12700" cmpd="sng">
            <a:solidFill>
              <a:schemeClr val="bg1">
                <a:lumMod val="85000"/>
              </a:schemeClr>
            </a:solidFill>
          </a:ln>
        </p:spPr>
      </p:pic>
      <p:pic>
        <p:nvPicPr>
          <p:cNvPr id="3" name="Picture 2" descr="UnivLogo_Stack_2C_Dark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365476"/>
            <a:ext cx="1267480" cy="98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70455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Employee Assistance Program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088571"/>
            <a:ext cx="85533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St. Bernard’s Counseling Center EAP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assists employees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their family members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dealing with problems that can occur in everyday life. 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 can seek assistance in a simple and confidential manner from a trained professional.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Referrals to the EAP can be made by yourself, family members, supervisors or physicians, etc.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 will receive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visits.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77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4556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Additional Benefits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088571"/>
            <a:ext cx="85533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Free University Software Access/Download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personal computer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Microsoft Office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Discounts on others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Education OR Wellness Leave (Physical Fitness Leave)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12 month faculty </a:t>
            </a:r>
            <a:r>
              <a:rPr lang="en-US" sz="2000" dirty="0" smtClean="0">
                <a:solidFill>
                  <a:srgbClr val="FF0000"/>
                </a:solidFill>
              </a:rPr>
              <a:t>only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 hours/week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Must be approved by supervisor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RedWolf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Wellness Center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Free membership for faculty, staff, and spouses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More information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 Spencer Bradley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01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4556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Additional Benefits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088571"/>
            <a:ext cx="85533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Dean B. Ellis Library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Check out books, including popular selections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Rent movies, audio books, board games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Education Benefits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vailable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Bachelor and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Graduate degrees at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 campus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heck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website for degrees that are eligible for the discount at any of the A-State locations statewide. </a:t>
            </a:r>
          </a:p>
          <a:p>
            <a:pPr marL="1828800" marR="0" lvl="4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Bachelors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75%		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Graduate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50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Professional Development Plan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1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51764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Tobacco Free Campus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Georgia" panose="02040502050405020303" pitchFamily="18" charset="0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746" y="1023022"/>
            <a:ext cx="847834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The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Arkansas Clean Air on Campus Act of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2009</a:t>
            </a: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No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tobacco 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is allowed </a:t>
            </a:r>
            <a:r>
              <a:rPr lang="en-US" sz="2800" b="1" u="sng" dirty="0">
                <a:solidFill>
                  <a:schemeClr val="tx1">
                    <a:lumMod val="50000"/>
                  </a:schemeClr>
                </a:solidFill>
              </a:rPr>
              <a:t>anywhere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 on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campus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Cigarettes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Cigars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Pipes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Smokeless tobacco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Vaping devices including e-cigarettes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Enforced by UPD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Fines from $100-$500</a:t>
            </a:r>
          </a:p>
          <a:p>
            <a:endParaRPr lang="en-US" sz="28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51074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Drug-Free Workplace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746" y="1023022"/>
            <a:ext cx="84783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Drug-Free Workplace Act of 1988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Annual notice can be found: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 UPD webpage – Annual Security Report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Emailed out to campus community from Student Conduct each October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38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4760" y="785514"/>
            <a:ext cx="8553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5F5F5F">
                    <a:lumMod val="50000"/>
                  </a:srgbClr>
                </a:solidFill>
                <a:latin typeface="Georgia" panose="02040502050405020303" pitchFamily="18" charset="0"/>
              </a:rPr>
              <a:t>THANK YOU </a:t>
            </a:r>
            <a:endParaRPr lang="en-US" sz="3200" dirty="0" smtClean="0">
              <a:solidFill>
                <a:srgbClr val="5F5F5F">
                  <a:lumMod val="50000"/>
                </a:srgbClr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200" dirty="0" smtClean="0">
                <a:solidFill>
                  <a:srgbClr val="5F5F5F">
                    <a:lumMod val="50000"/>
                  </a:srgbClr>
                </a:solidFill>
                <a:latin typeface="Georgia" panose="02040502050405020303" pitchFamily="18" charset="0"/>
              </a:rPr>
              <a:t>&amp; </a:t>
            </a:r>
          </a:p>
          <a:p>
            <a:pPr algn="ctr"/>
            <a:r>
              <a:rPr lang="en-US" sz="3200" dirty="0" smtClean="0">
                <a:solidFill>
                  <a:srgbClr val="5F5F5F">
                    <a:lumMod val="50000"/>
                  </a:srgbClr>
                </a:solidFill>
                <a:latin typeface="Georgia" panose="02040502050405020303" pitchFamily="18" charset="0"/>
              </a:rPr>
              <a:t>WELCOME </a:t>
            </a:r>
          </a:p>
          <a:p>
            <a:pPr algn="ctr"/>
            <a:r>
              <a:rPr lang="en-US" sz="3200" dirty="0" smtClean="0">
                <a:solidFill>
                  <a:srgbClr val="5F5F5F">
                    <a:lumMod val="50000"/>
                  </a:srgbClr>
                </a:solidFill>
                <a:latin typeface="Georgia" panose="02040502050405020303" pitchFamily="18" charset="0"/>
              </a:rPr>
              <a:t>TO </a:t>
            </a:r>
          </a:p>
          <a:p>
            <a:pPr algn="ctr"/>
            <a:r>
              <a:rPr lang="en-US" sz="3200" dirty="0" smtClean="0">
                <a:solidFill>
                  <a:srgbClr val="5F5F5F">
                    <a:lumMod val="50000"/>
                  </a:srgbClr>
                </a:solidFill>
                <a:latin typeface="Georgia" panose="02040502050405020303" pitchFamily="18" charset="0"/>
              </a:rPr>
              <a:t>ARKANSAS </a:t>
            </a:r>
            <a:r>
              <a:rPr lang="en-US" sz="3200" dirty="0">
                <a:solidFill>
                  <a:srgbClr val="5F5F5F">
                    <a:lumMod val="50000"/>
                  </a:srgbClr>
                </a:solidFill>
                <a:latin typeface="Georgia" panose="02040502050405020303" pitchFamily="18" charset="0"/>
              </a:rPr>
              <a:t>STATE UNIVERSITY</a:t>
            </a:r>
            <a:endParaRPr lang="en-US" sz="2400" dirty="0">
              <a:solidFill>
                <a:srgbClr val="5F5F5F">
                  <a:lumMod val="50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667" y="3781604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90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21133" y="315136"/>
            <a:ext cx="51555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Contact Information: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746" y="1023022"/>
            <a:ext cx="84783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Human Resources: 870-972-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3454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Benefits Questions: Mindy Williams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Parking Services: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870-972-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2945	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Training Questions: 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Cathy Naylor: 870-680-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8079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2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19848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ID Card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Georgia" panose="02040502050405020303" pitchFamily="18" charset="0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909968"/>
            <a:ext cx="8553328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3192" lvl="1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tx1">
                    <a:lumMod val="50000"/>
                  </a:schemeClr>
                </a:solidFill>
              </a:rPr>
              <a:t>Campus Card Center - Student Union – 2</a:t>
            </a:r>
            <a:r>
              <a:rPr lang="en-US" sz="2400" b="1" baseline="30000" dirty="0">
                <a:solidFill>
                  <a:schemeClr val="tx1">
                    <a:lumMod val="50000"/>
                  </a:schemeClr>
                </a:solidFill>
              </a:rPr>
              <a:t>nd</a:t>
            </a:r>
            <a:r>
              <a:rPr lang="en-US" sz="2400" b="1" dirty="0">
                <a:solidFill>
                  <a:schemeClr val="tx1">
                    <a:lumMod val="50000"/>
                  </a:schemeClr>
                </a:solidFill>
              </a:rPr>
              <a:t> Floor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Uses: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Check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Cashing @ Cashiers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Window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Library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for Checking out Books, DVD’s,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Hotels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– State Employee Discount may be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available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D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iscounts at A-State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Bookstore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and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Textbook Brokers </a:t>
            </a: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Local Restaurants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and Stores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Reserved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parking lots on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Campus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Cafeteria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Plan </a:t>
            </a: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15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Meals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for $75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Payroll deduction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7" name="Picture 2" descr="ASTATE One C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588" y="1558834"/>
            <a:ext cx="2222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3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42049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Parking Overview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Georgia" panose="02040502050405020303" pitchFamily="18" charset="0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138354"/>
            <a:ext cx="8553328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1">
                    <a:lumMod val="50000"/>
                  </a:schemeClr>
                </a:solidFill>
              </a:rPr>
              <a:t>Must </a:t>
            </a: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purchase a Parking Permit if parking a vehicle on campus  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Permits can be transferred as long as vehicle is registered 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Permits are for August to August each </a:t>
            </a:r>
            <a:r>
              <a:rPr lang="en-US" sz="2100" dirty="0" smtClean="0">
                <a:solidFill>
                  <a:schemeClr val="tx1">
                    <a:lumMod val="50000"/>
                  </a:schemeClr>
                </a:solidFill>
              </a:rPr>
              <a:t>year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1">
                    <a:lumMod val="50000"/>
                  </a:schemeClr>
                </a:solidFill>
              </a:rPr>
              <a:t>Payroll Deduction</a:t>
            </a:r>
            <a:endParaRPr lang="en-US" sz="21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100" b="1" u="sng" dirty="0">
                <a:solidFill>
                  <a:schemeClr val="tx1">
                    <a:lumMod val="50000"/>
                  </a:schemeClr>
                </a:solidFill>
              </a:rPr>
              <a:t>Parking Options</a:t>
            </a:r>
            <a:r>
              <a:rPr lang="en-US" sz="2100" u="sng" dirty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1">
                    <a:lumMod val="50000"/>
                  </a:schemeClr>
                </a:solidFill>
              </a:rPr>
              <a:t>$80 </a:t>
            </a: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Faculty/Staff Parking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1">
                    <a:lumMod val="50000"/>
                  </a:schemeClr>
                </a:solidFill>
              </a:rPr>
              <a:t>$60 </a:t>
            </a: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Staff/Employee Parking permit</a:t>
            </a:r>
          </a:p>
          <a:p>
            <a:pPr>
              <a:lnSpc>
                <a:spcPct val="110000"/>
              </a:lnSpc>
            </a:pPr>
            <a:r>
              <a:rPr lang="en-US" sz="2100" b="1" u="sng" dirty="0">
                <a:solidFill>
                  <a:schemeClr val="tx1">
                    <a:lumMod val="50000"/>
                  </a:schemeClr>
                </a:solidFill>
              </a:rPr>
              <a:t>Reserved spaces</a:t>
            </a:r>
            <a:r>
              <a:rPr lang="en-US" sz="2100" u="sng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available and assigned through Parking Services.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$500 for covered garage spaces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1">
                    <a:lumMod val="50000"/>
                  </a:schemeClr>
                </a:solidFill>
              </a:rPr>
              <a:t>$300 for all other reserved spaces</a:t>
            </a: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7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58112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Ordering Parking Permit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5" y="1088571"/>
            <a:ext cx="49305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 in to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my.AState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Click on Parking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eBiz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icon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Employees must order new permit each school year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Permits are from August to August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54" y="1554134"/>
            <a:ext cx="6738932" cy="11640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463" y="2317012"/>
            <a:ext cx="3581400" cy="1076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241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17908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Payroll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Georgia" panose="02040502050405020303" pitchFamily="18" charset="0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088571"/>
            <a:ext cx="855332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tx1">
                    <a:lumMod val="50000"/>
                  </a:schemeClr>
                </a:solidFill>
              </a:rPr>
              <a:t>Pay </a:t>
            </a:r>
            <a:r>
              <a:rPr lang="en-US" sz="2400" b="1" u="sng" dirty="0" smtClean="0">
                <a:solidFill>
                  <a:schemeClr val="tx1">
                    <a:lumMod val="50000"/>
                  </a:schemeClr>
                </a:solidFill>
              </a:rPr>
              <a:t>Day</a:t>
            </a:r>
            <a:endParaRPr lang="en-US" sz="2400" b="1" u="sng" dirty="0">
              <a:solidFill>
                <a:schemeClr val="tx1">
                  <a:lumMod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Semi-monthly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15</a:t>
            </a:r>
            <a:r>
              <a:rPr lang="en-US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and last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day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of each month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If either falls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on a weekend, payroll deposits will be issued on the Friday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before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Retirement deduction begins with your first pay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check</a:t>
            </a:r>
            <a:endParaRPr lang="en-US" sz="2200" b="1" u="sng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b="1" u="sng" dirty="0" smtClean="0">
                <a:solidFill>
                  <a:schemeClr val="tx1">
                    <a:lumMod val="50000"/>
                  </a:schemeClr>
                </a:solidFill>
              </a:rPr>
              <a:t>Vacation </a:t>
            </a:r>
            <a:r>
              <a:rPr lang="en-US" sz="2200" b="1" u="sng" dirty="0">
                <a:solidFill>
                  <a:schemeClr val="tx1">
                    <a:lumMod val="50000"/>
                  </a:schemeClr>
                </a:solidFill>
              </a:rPr>
              <a:t>and Sick Leave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Vacation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Leave: earn 15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hours per month </a:t>
            </a:r>
            <a:r>
              <a:rPr lang="en-US" sz="2000" dirty="0" smtClean="0">
                <a:solidFill>
                  <a:srgbClr val="FF0000"/>
                </a:solidFill>
              </a:rPr>
              <a:t>(12 month faculty only)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Can carry over 240 hours each year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Sick Leave: earn 8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hours of sick leave per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month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Can carry over 960 hours each year</a:t>
            </a:r>
          </a:p>
          <a:p>
            <a:pPr marL="0" lvl="2" indent="-228600">
              <a:lnSpc>
                <a:spcPct val="150000"/>
              </a:lnSpc>
            </a:pP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You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can view your balances by logging in to </a:t>
            </a:r>
            <a:r>
              <a:rPr lang="en-US" sz="1600" b="1" dirty="0" err="1" smtClean="0">
                <a:solidFill>
                  <a:schemeClr val="tx1">
                    <a:lumMod val="50000"/>
                  </a:schemeClr>
                </a:solidFill>
              </a:rPr>
              <a:t>my.AState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then click on your 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Banner Self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Service icon.</a:t>
            </a: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8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6689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A-State Account Notification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088571"/>
            <a:ext cx="85533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employees (full-time/part-time non-student) receive an email notification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Activate account and follow instructions on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New Employee web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page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r="30411"/>
          <a:stretch/>
        </p:blipFill>
        <p:spPr>
          <a:xfrm>
            <a:off x="583446" y="2743249"/>
            <a:ext cx="7905927" cy="28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59746" y="297882"/>
            <a:ext cx="78422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Employee Training Requirements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Arial"/>
            </a:endParaRPr>
          </a:p>
        </p:txBody>
      </p:sp>
      <p:pic>
        <p:nvPicPr>
          <p:cNvPr id="2" name="Picture 1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746" y="1088571"/>
            <a:ext cx="855332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Required for ALL employees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Blackboard Learn through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my.Astate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COVID-19 Safety Training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Title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IX (Sexual Discrimination)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Child Maltreatment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Privacy and Security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5F5F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FERPA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2800" dirty="0">
              <a:solidFill>
                <a:srgbClr val="5F5F5F">
                  <a:lumMod val="50000"/>
                </a:srgbClr>
              </a:solidFill>
              <a:latin typeface="Calibri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 smtClean="0">
                <a:solidFill>
                  <a:srgbClr val="5F5F5F">
                    <a:lumMod val="50000"/>
                  </a:srgbClr>
                </a:solidFill>
                <a:latin typeface="Calibri"/>
              </a:rPr>
              <a:t>Active Shooter Training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F5F5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09088" y="3624563"/>
            <a:ext cx="3429000" cy="981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60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86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m</a:t>
            </a:r>
            <a:r>
              <a:rPr lang="en-US" sz="4000" dirty="0" err="1" smtClean="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y.AState</a:t>
            </a:r>
            <a:endParaRPr lang="en-US" sz="4000" dirty="0">
              <a:solidFill>
                <a:schemeClr val="tx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149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Duo Login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Blackboard Learn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Employee Training Seminar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Parking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eBiz</a:t>
            </a:r>
            <a:endParaRPr lang="en-US" sz="28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Banner Self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Pack Support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Concur - Travel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6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86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</a:rPr>
              <a:t>Banner Self Service</a:t>
            </a:r>
            <a:endParaRPr lang="en-US" sz="4000" dirty="0">
              <a:solidFill>
                <a:schemeClr val="tx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14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Viewing Paystub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Viewing Leave Balances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Submitting Leave Report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Viewing W-2 and 1095-C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Consent to receive electronically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Update personal information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Update address and phone number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Emergency Contacts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UnivLogo_Horiz_2C_Dar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29965" cy="62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5F5F5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11005</TotalTime>
  <Words>656</Words>
  <Application>Microsoft Office PowerPoint</Application>
  <PresentationFormat>On-screen Show (4:3)</PresentationFormat>
  <Paragraphs>149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my.AState</vt:lpstr>
      <vt:lpstr>Banner Self Service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Clark</dc:creator>
  <cp:lastModifiedBy>Catherine Naylor</cp:lastModifiedBy>
  <cp:revision>106</cp:revision>
  <cp:lastPrinted>2013-08-23T22:03:43Z</cp:lastPrinted>
  <dcterms:created xsi:type="dcterms:W3CDTF">2013-08-23T15:55:02Z</dcterms:created>
  <dcterms:modified xsi:type="dcterms:W3CDTF">2020-08-18T13:22:45Z</dcterms:modified>
</cp:coreProperties>
</file>