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9" r:id="rId4"/>
    <p:sldId id="265" r:id="rId5"/>
    <p:sldId id="271" r:id="rId6"/>
    <p:sldId id="281" r:id="rId7"/>
    <p:sldId id="266" r:id="rId8"/>
    <p:sldId id="268" r:id="rId9"/>
    <p:sldId id="285" r:id="rId10"/>
    <p:sldId id="282" r:id="rId11"/>
    <p:sldId id="286" r:id="rId12"/>
    <p:sldId id="272" r:id="rId13"/>
    <p:sldId id="28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1BB4C8-3809-4E0F-B564-1C17A1D446B7}">
          <p14:sldIdLst>
            <p14:sldId id="256"/>
            <p14:sldId id="258"/>
            <p14:sldId id="279"/>
            <p14:sldId id="265"/>
            <p14:sldId id="271"/>
            <p14:sldId id="281"/>
            <p14:sldId id="266"/>
            <p14:sldId id="268"/>
            <p14:sldId id="285"/>
            <p14:sldId id="282"/>
            <p14:sldId id="286"/>
            <p14:sldId id="272"/>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8/17/2020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5" name="TextBox 14"/>
          <p:cNvSpPr txBox="1"/>
          <p:nvPr/>
        </p:nvSpPr>
        <p:spPr>
          <a:xfrm>
            <a:off x="1969682" y="3521561"/>
            <a:ext cx="6783614" cy="1472198"/>
          </a:xfrm>
          <a:prstGeom prst="rect">
            <a:avLst/>
          </a:prstGeom>
          <a:noFill/>
        </p:spPr>
        <p:txBody>
          <a:bodyPr wrap="square" rtlCol="0">
            <a:spAutoFit/>
          </a:bodyPr>
          <a:lstStyle/>
          <a:p>
            <a:pPr>
              <a:lnSpc>
                <a:spcPts val="4980"/>
              </a:lnSpc>
            </a:pPr>
            <a:r>
              <a:rPr lang="en-US" sz="4400" dirty="0">
                <a:solidFill>
                  <a:schemeClr val="bg1"/>
                </a:solidFill>
                <a:latin typeface="Georgia"/>
                <a:cs typeface="Georgia"/>
              </a:rPr>
              <a:t>New Faculty Orientation</a:t>
            </a:r>
          </a:p>
          <a:p>
            <a:endParaRPr lang="en-US" sz="1600" dirty="0">
              <a:solidFill>
                <a:schemeClr val="bg1"/>
              </a:solidFill>
              <a:latin typeface="Arial"/>
              <a:cs typeface="Arial"/>
            </a:endParaRPr>
          </a:p>
          <a:p>
            <a:r>
              <a:rPr lang="en-US" sz="1600" dirty="0">
                <a:solidFill>
                  <a:schemeClr val="bg1"/>
                </a:solidFill>
                <a:latin typeface="Arial"/>
                <a:cs typeface="Arial"/>
              </a:rPr>
              <a:t>presented by: Dr. Lori A. Winn,</a:t>
            </a:r>
          </a:p>
          <a:p>
            <a:r>
              <a:rPr lang="en-US" sz="1600" dirty="0">
                <a:solidFill>
                  <a:schemeClr val="bg1"/>
                </a:solidFill>
                <a:latin typeface="Arial"/>
                <a:cs typeface="Arial"/>
              </a:rPr>
              <a:t>Assistant Vice Chancellor for Human Resources </a:t>
            </a:r>
            <a:endParaRPr lang="en-US" sz="1200" dirty="0">
              <a:solidFill>
                <a:schemeClr val="bg1"/>
              </a:solidFill>
              <a:latin typeface="Arial"/>
              <a:cs typeface="Arial"/>
            </a:endParaRPr>
          </a:p>
        </p:txBody>
      </p:sp>
      <p:pic>
        <p:nvPicPr>
          <p:cNvPr id="17" name="Picture 16" descr="student-un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pic>
        <p:nvPicPr>
          <p:cNvPr id="3" name="Picture 2"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227"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8378" cy="230832"/>
          </a:xfrm>
          <a:prstGeom prst="rect">
            <a:avLst/>
          </a:prstGeom>
          <a:noFill/>
        </p:spPr>
        <p:txBody>
          <a:bodyPr wrap="none" rtlCol="0">
            <a:spAutoFit/>
          </a:bodyPr>
          <a:lstStyle/>
          <a:p>
            <a:r>
              <a:rPr lang="en-US" sz="900" b="1" dirty="0">
                <a:latin typeface="Arial"/>
                <a:cs typeface="Arial"/>
              </a:rPr>
              <a:t>@</a:t>
            </a:r>
            <a:r>
              <a:rPr lang="en-US" sz="900" b="1">
                <a:latin typeface="Arial"/>
                <a:cs typeface="Arial"/>
              </a:rPr>
              <a:t>ArkansasState</a:t>
            </a:r>
            <a:endParaRPr lang="en-US" sz="900" b="1" dirty="0">
              <a:latin typeface="Arial"/>
              <a:cs typeface="Arial"/>
            </a:endParaRPr>
          </a:p>
        </p:txBody>
      </p:sp>
      <p:sp>
        <p:nvSpPr>
          <p:cNvPr id="10" name="TextBox 9"/>
          <p:cNvSpPr txBox="1"/>
          <p:nvPr/>
        </p:nvSpPr>
        <p:spPr>
          <a:xfrm>
            <a:off x="259746" y="1196642"/>
            <a:ext cx="4760123" cy="3761799"/>
          </a:xfrm>
          <a:prstGeom prst="rect">
            <a:avLst/>
          </a:prstGeom>
          <a:noFill/>
        </p:spPr>
        <p:txBody>
          <a:bodyPr wrap="square" rtlCol="0">
            <a:spAutoFit/>
          </a:bodyPr>
          <a:lstStyle/>
          <a:p>
            <a:r>
              <a:rPr lang="en-US" sz="2000" b="1" dirty="0">
                <a:solidFill>
                  <a:schemeClr val="bg1">
                    <a:lumMod val="95000"/>
                  </a:schemeClr>
                </a:solidFill>
                <a:latin typeface="Arial"/>
                <a:cs typeface="Arial"/>
              </a:rPr>
              <a:t>AState.edu/</a:t>
            </a:r>
            <a:r>
              <a:rPr lang="en-US" sz="2000" b="1" dirty="0" err="1">
                <a:solidFill>
                  <a:schemeClr val="bg1">
                    <a:lumMod val="95000"/>
                  </a:schemeClr>
                </a:solidFill>
                <a:latin typeface="Arial"/>
                <a:cs typeface="Arial"/>
              </a:rPr>
              <a:t>COVIDSelfReport</a:t>
            </a:r>
            <a:endParaRPr lang="en-US" sz="2000" b="1" dirty="0">
              <a:solidFill>
                <a:schemeClr val="bg1">
                  <a:lumMod val="95000"/>
                </a:schemeClr>
              </a:solidFill>
              <a:latin typeface="Arial"/>
              <a:cs typeface="Arial"/>
            </a:endParaRPr>
          </a:p>
          <a:p>
            <a:pPr>
              <a:lnSpc>
                <a:spcPts val="2200"/>
              </a:lnSpc>
            </a:pPr>
            <a:endParaRPr lang="en-US" sz="1600" dirty="0">
              <a:solidFill>
                <a:schemeClr val="bg1">
                  <a:lumMod val="95000"/>
                </a:schemeClr>
              </a:solidFill>
              <a:latin typeface="Arial"/>
              <a:cs typeface="Arial"/>
            </a:endParaRPr>
          </a:p>
          <a:p>
            <a:pPr>
              <a:lnSpc>
                <a:spcPts val="2200"/>
              </a:lnSpc>
            </a:pPr>
            <a:r>
              <a:rPr lang="en-US" sz="1600" dirty="0">
                <a:solidFill>
                  <a:schemeClr val="bg1">
                    <a:lumMod val="95000"/>
                  </a:schemeClr>
                </a:solidFill>
                <a:latin typeface="Arial"/>
                <a:cs typeface="Arial"/>
              </a:rPr>
              <a:t>When to use the form:</a:t>
            </a:r>
          </a:p>
          <a:p>
            <a:pPr marL="285750" indent="-285750">
              <a:lnSpc>
                <a:spcPts val="2200"/>
              </a:lnSpc>
              <a:buFont typeface="Wingdings" charset="2"/>
              <a:buChar char="§"/>
            </a:pPr>
            <a:r>
              <a:rPr lang="en-US" sz="1600" dirty="0">
                <a:solidFill>
                  <a:schemeClr val="bg1">
                    <a:lumMod val="95000"/>
                  </a:schemeClr>
                </a:solidFill>
                <a:latin typeface="Arial"/>
                <a:cs typeface="Arial"/>
              </a:rPr>
              <a:t>You have been tested</a:t>
            </a:r>
          </a:p>
          <a:p>
            <a:pPr marL="285750" indent="-285750">
              <a:lnSpc>
                <a:spcPts val="2200"/>
              </a:lnSpc>
              <a:buFont typeface="Wingdings" charset="2"/>
              <a:buChar char="§"/>
            </a:pPr>
            <a:r>
              <a:rPr lang="en-US" sz="1600" dirty="0">
                <a:solidFill>
                  <a:schemeClr val="bg1">
                    <a:lumMod val="95000"/>
                  </a:schemeClr>
                </a:solidFill>
                <a:latin typeface="Arial"/>
                <a:cs typeface="Arial"/>
              </a:rPr>
              <a:t>You believe you have had direct contact</a:t>
            </a:r>
          </a:p>
          <a:p>
            <a:pPr marL="285750" indent="-285750">
              <a:lnSpc>
                <a:spcPts val="2200"/>
              </a:lnSpc>
              <a:buFont typeface="Wingdings" charset="2"/>
              <a:buChar char="§"/>
            </a:pPr>
            <a:r>
              <a:rPr lang="en-US" sz="1600" dirty="0">
                <a:solidFill>
                  <a:schemeClr val="bg1">
                    <a:lumMod val="95000"/>
                  </a:schemeClr>
                </a:solidFill>
                <a:latin typeface="Arial"/>
                <a:cs typeface="Arial"/>
              </a:rPr>
              <a:t>You have COVID-19 symptoms</a:t>
            </a:r>
          </a:p>
          <a:p>
            <a:pPr marL="285750" indent="-285750">
              <a:lnSpc>
                <a:spcPts val="2200"/>
              </a:lnSpc>
              <a:buFont typeface="Wingdings" charset="2"/>
              <a:buChar char="§"/>
            </a:pPr>
            <a:r>
              <a:rPr lang="en-US" sz="1600" dirty="0">
                <a:solidFill>
                  <a:schemeClr val="bg1">
                    <a:lumMod val="95000"/>
                  </a:schemeClr>
                </a:solidFill>
                <a:latin typeface="Arial"/>
                <a:cs typeface="Arial"/>
              </a:rPr>
              <a:t>You have observed an individual with symptoms on campus</a:t>
            </a:r>
          </a:p>
          <a:p>
            <a:pPr marL="285750" indent="-285750">
              <a:lnSpc>
                <a:spcPts val="2200"/>
              </a:lnSpc>
              <a:buFont typeface="Wingdings" charset="2"/>
              <a:buChar char="§"/>
            </a:pPr>
            <a:r>
              <a:rPr lang="en-US" sz="1600" dirty="0">
                <a:solidFill>
                  <a:schemeClr val="bg1">
                    <a:lumMod val="95000"/>
                  </a:schemeClr>
                </a:solidFill>
                <a:latin typeface="Arial"/>
                <a:cs typeface="Arial"/>
              </a:rPr>
              <a:t>You have been advised of someone with COVID-19</a:t>
            </a:r>
            <a:endParaRPr lang="en-US" sz="1200" dirty="0">
              <a:solidFill>
                <a:schemeClr val="bg1">
                  <a:lumMod val="95000"/>
                </a:schemeClr>
              </a:solidFill>
              <a:latin typeface="Arial"/>
              <a:cs typeface="Arial"/>
            </a:endParaRPr>
          </a:p>
          <a:p>
            <a:pPr>
              <a:lnSpc>
                <a:spcPts val="2200"/>
              </a:lnSpc>
            </a:pPr>
            <a:endParaRPr lang="en-US" sz="1600" dirty="0">
              <a:solidFill>
                <a:schemeClr val="bg1">
                  <a:lumMod val="95000"/>
                </a:schemeClr>
              </a:solidFill>
              <a:latin typeface="Arial"/>
              <a:cs typeface="Arial"/>
            </a:endParaRPr>
          </a:p>
          <a:p>
            <a:pPr>
              <a:lnSpc>
                <a:spcPts val="2200"/>
              </a:lnSpc>
            </a:pPr>
            <a:endParaRPr lang="en-US" sz="1600" dirty="0">
              <a:solidFill>
                <a:schemeClr val="bg1">
                  <a:lumMod val="95000"/>
                </a:schemeClr>
              </a:solidFill>
              <a:latin typeface="Arial"/>
              <a:cs typeface="Arial"/>
            </a:endParaRPr>
          </a:p>
          <a:p>
            <a:pPr marL="742950" lvl="1" indent="-285750">
              <a:lnSpc>
                <a:spcPts val="2200"/>
              </a:lnSpc>
              <a:buFont typeface="Wingdings" charset="2"/>
              <a:buChar char="§"/>
            </a:pPr>
            <a:endParaRPr lang="en-US" sz="1600" dirty="0">
              <a:latin typeface="Arial"/>
              <a:cs typeface="Arial"/>
            </a:endParaRPr>
          </a:p>
        </p:txBody>
      </p:sp>
      <p:sp>
        <p:nvSpPr>
          <p:cNvPr id="11" name="Rectangle 10"/>
          <p:cNvSpPr/>
          <p:nvPr/>
        </p:nvSpPr>
        <p:spPr>
          <a:xfrm>
            <a:off x="93544" y="243719"/>
            <a:ext cx="4405373" cy="646331"/>
          </a:xfrm>
          <a:prstGeom prst="rect">
            <a:avLst/>
          </a:prstGeom>
        </p:spPr>
        <p:txBody>
          <a:bodyPr wrap="none">
            <a:spAutoFit/>
          </a:bodyPr>
          <a:lstStyle/>
          <a:p>
            <a:pPr lvl="0"/>
            <a:r>
              <a:rPr lang="en-US" sz="3600" dirty="0">
                <a:solidFill>
                  <a:schemeClr val="bg1">
                    <a:lumMod val="95000"/>
                  </a:schemeClr>
                </a:solidFill>
                <a:latin typeface="Georgia"/>
                <a:cs typeface="Arial"/>
              </a:rPr>
              <a:t>Self-Reporting Form</a:t>
            </a:r>
            <a:endParaRPr lang="en-US" dirty="0">
              <a:solidFill>
                <a:schemeClr val="bg1">
                  <a:lumMod val="95000"/>
                </a:schemeClr>
              </a:solidFill>
              <a:latin typeface="Arial"/>
              <a:cs typeface="Aria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423" y="550311"/>
            <a:ext cx="3973835" cy="5244159"/>
          </a:xfrm>
          <a:prstGeom prst="rect">
            <a:avLst/>
          </a:prstGeom>
        </p:spPr>
      </p:pic>
    </p:spTree>
    <p:extLst>
      <p:ext uri="{BB962C8B-B14F-4D97-AF65-F5344CB8AC3E}">
        <p14:creationId xmlns:p14="http://schemas.microsoft.com/office/powerpoint/2010/main" val="54567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3" name="Rectangle 2"/>
          <p:cNvSpPr/>
          <p:nvPr/>
        </p:nvSpPr>
        <p:spPr>
          <a:xfrm>
            <a:off x="1880547" y="350266"/>
            <a:ext cx="5293976" cy="584775"/>
          </a:xfrm>
          <a:prstGeom prst="rect">
            <a:avLst/>
          </a:prstGeom>
        </p:spPr>
        <p:txBody>
          <a:bodyPr wrap="square">
            <a:spAutoFit/>
          </a:bodyPr>
          <a:lstStyle/>
          <a:p>
            <a:pPr lvl="0"/>
            <a:r>
              <a:rPr lang="en-US" sz="3200" dirty="0">
                <a:solidFill>
                  <a:schemeClr val="bg1">
                    <a:lumMod val="95000"/>
                  </a:schemeClr>
                </a:solidFill>
                <a:latin typeface="Georgia"/>
                <a:cs typeface="Georgia"/>
              </a:rPr>
              <a:t>Isolation vs. Quarantine</a:t>
            </a:r>
            <a:endParaRPr lang="en-US" sz="3200" dirty="0">
              <a:solidFill>
                <a:schemeClr val="bg1">
                  <a:lumMod val="95000"/>
                </a:schemeClr>
              </a:solidFill>
              <a:latin typeface="Arial"/>
              <a:cs typeface="Arial"/>
            </a:endParaRPr>
          </a:p>
        </p:txBody>
      </p:sp>
      <p:sp>
        <p:nvSpPr>
          <p:cNvPr id="4" name="Rectangle 3"/>
          <p:cNvSpPr/>
          <p:nvPr/>
        </p:nvSpPr>
        <p:spPr>
          <a:xfrm>
            <a:off x="2286000" y="1103259"/>
            <a:ext cx="5275385" cy="5247590"/>
          </a:xfrm>
          <a:prstGeom prst="rect">
            <a:avLst/>
          </a:prstGeom>
        </p:spPr>
        <p:txBody>
          <a:bodyPr wrap="square">
            <a:spAutoFit/>
          </a:bodyPr>
          <a:lstStyle/>
          <a:p>
            <a:r>
              <a:rPr lang="en-US" sz="2000" b="1" dirty="0">
                <a:solidFill>
                  <a:schemeClr val="bg1">
                    <a:lumMod val="95000"/>
                  </a:schemeClr>
                </a:solidFill>
                <a:latin typeface="Arial"/>
                <a:cs typeface="Arial"/>
              </a:rPr>
              <a:t>Isolation = Positive</a:t>
            </a:r>
          </a:p>
          <a:p>
            <a:pPr>
              <a:lnSpc>
                <a:spcPts val="2200"/>
              </a:lnSpc>
            </a:pPr>
            <a:r>
              <a:rPr lang="en-US" sz="1600" dirty="0">
                <a:solidFill>
                  <a:schemeClr val="bg1">
                    <a:lumMod val="95000"/>
                  </a:schemeClr>
                </a:solidFill>
                <a:latin typeface="Arial"/>
                <a:cs typeface="Arial"/>
              </a:rPr>
              <a:t>Individuals who have tested positive for COVID</a:t>
            </a:r>
          </a:p>
          <a:p>
            <a:pPr marL="285750" indent="-285750">
              <a:lnSpc>
                <a:spcPts val="2200"/>
              </a:lnSpc>
              <a:buFont typeface="Wingdings" charset="2"/>
              <a:buChar char="§"/>
            </a:pPr>
            <a:r>
              <a:rPr lang="en-US" sz="1600" dirty="0">
                <a:solidFill>
                  <a:schemeClr val="bg1">
                    <a:lumMod val="95000"/>
                  </a:schemeClr>
                </a:solidFill>
                <a:latin typeface="Arial"/>
                <a:cs typeface="Arial"/>
              </a:rPr>
              <a:t>Minimum 10 days isolation</a:t>
            </a:r>
          </a:p>
          <a:p>
            <a:pPr marL="285750" indent="-285750">
              <a:lnSpc>
                <a:spcPts val="2200"/>
              </a:lnSpc>
              <a:buFont typeface="Wingdings" charset="2"/>
              <a:buChar char="§"/>
            </a:pPr>
            <a:r>
              <a:rPr lang="en-US" sz="1600" dirty="0">
                <a:solidFill>
                  <a:schemeClr val="bg1">
                    <a:lumMod val="95000"/>
                  </a:schemeClr>
                </a:solidFill>
                <a:latin typeface="Arial"/>
                <a:cs typeface="Arial"/>
              </a:rPr>
              <a:t>Isolated until all three are achieved:</a:t>
            </a:r>
          </a:p>
          <a:p>
            <a:pPr marL="742950" lvl="1" indent="-285750">
              <a:lnSpc>
                <a:spcPts val="2200"/>
              </a:lnSpc>
              <a:buFont typeface="Wingdings" charset="2"/>
              <a:buChar char="§"/>
            </a:pPr>
            <a:r>
              <a:rPr lang="en-US" sz="1600" dirty="0">
                <a:solidFill>
                  <a:schemeClr val="bg1">
                    <a:lumMod val="95000"/>
                  </a:schemeClr>
                </a:solidFill>
                <a:latin typeface="Arial"/>
                <a:cs typeface="Arial"/>
              </a:rPr>
              <a:t>24 hours with no fever without medicine</a:t>
            </a:r>
          </a:p>
          <a:p>
            <a:pPr marL="742950" lvl="1" indent="-285750">
              <a:lnSpc>
                <a:spcPts val="2200"/>
              </a:lnSpc>
              <a:buFont typeface="Wingdings" charset="2"/>
              <a:buChar char="§"/>
            </a:pPr>
            <a:r>
              <a:rPr lang="en-US" sz="1600" dirty="0">
                <a:solidFill>
                  <a:schemeClr val="bg1">
                    <a:lumMod val="95000"/>
                  </a:schemeClr>
                </a:solidFill>
                <a:latin typeface="Arial"/>
                <a:cs typeface="Arial"/>
              </a:rPr>
              <a:t>Symptoms have improved</a:t>
            </a:r>
          </a:p>
          <a:p>
            <a:pPr marL="742950" lvl="1" indent="-285750">
              <a:lnSpc>
                <a:spcPts val="2200"/>
              </a:lnSpc>
              <a:buFont typeface="Wingdings" charset="2"/>
              <a:buChar char="§"/>
            </a:pPr>
            <a:r>
              <a:rPr lang="en-US" sz="1600" dirty="0">
                <a:solidFill>
                  <a:schemeClr val="bg1">
                    <a:lumMod val="95000"/>
                  </a:schemeClr>
                </a:solidFill>
                <a:latin typeface="Arial"/>
                <a:cs typeface="Arial"/>
              </a:rPr>
              <a:t>At least 10 days since test or symptoms started</a:t>
            </a:r>
          </a:p>
          <a:p>
            <a:pPr>
              <a:lnSpc>
                <a:spcPts val="2200"/>
              </a:lnSpc>
            </a:pPr>
            <a:endParaRPr lang="en-US" sz="1600" dirty="0">
              <a:solidFill>
                <a:schemeClr val="bg1">
                  <a:lumMod val="95000"/>
                </a:schemeClr>
              </a:solidFill>
              <a:latin typeface="Arial"/>
              <a:cs typeface="Arial"/>
            </a:endParaRPr>
          </a:p>
          <a:p>
            <a:r>
              <a:rPr lang="en-US" sz="2000" b="1" dirty="0">
                <a:solidFill>
                  <a:schemeClr val="bg1">
                    <a:lumMod val="95000"/>
                  </a:schemeClr>
                </a:solidFill>
                <a:latin typeface="Arial"/>
                <a:cs typeface="Arial"/>
              </a:rPr>
              <a:t>Quarantine = Exposed</a:t>
            </a:r>
          </a:p>
          <a:p>
            <a:pPr>
              <a:lnSpc>
                <a:spcPts val="2200"/>
              </a:lnSpc>
            </a:pPr>
            <a:r>
              <a:rPr lang="en-US" sz="1600" dirty="0">
                <a:solidFill>
                  <a:schemeClr val="bg1">
                    <a:lumMod val="95000"/>
                  </a:schemeClr>
                </a:solidFill>
                <a:latin typeface="Arial"/>
                <a:cs typeface="Arial"/>
              </a:rPr>
              <a:t>To limit further spread</a:t>
            </a:r>
          </a:p>
          <a:p>
            <a:pPr marL="285750" indent="-285750">
              <a:lnSpc>
                <a:spcPts val="2200"/>
              </a:lnSpc>
              <a:buFont typeface="Wingdings" charset="2"/>
              <a:buChar char="§"/>
            </a:pPr>
            <a:r>
              <a:rPr lang="en-US" sz="1600" dirty="0">
                <a:solidFill>
                  <a:schemeClr val="bg1">
                    <a:lumMod val="95000"/>
                  </a:schemeClr>
                </a:solidFill>
                <a:latin typeface="Arial"/>
                <a:cs typeface="Arial"/>
              </a:rPr>
              <a:t>You were a close contact of a positive COVID case</a:t>
            </a:r>
          </a:p>
          <a:p>
            <a:pPr marL="285750" indent="-285750">
              <a:lnSpc>
                <a:spcPts val="2200"/>
              </a:lnSpc>
              <a:buFont typeface="Wingdings" charset="2"/>
              <a:buChar char="§"/>
            </a:pPr>
            <a:r>
              <a:rPr lang="en-US" sz="1600" dirty="0">
                <a:solidFill>
                  <a:schemeClr val="bg1">
                    <a:lumMod val="95000"/>
                  </a:schemeClr>
                </a:solidFill>
                <a:latin typeface="Arial"/>
                <a:cs typeface="Arial"/>
              </a:rPr>
              <a:t>14 days of self-isolation from day of contact</a:t>
            </a:r>
          </a:p>
          <a:p>
            <a:pPr marL="742950" lvl="1" indent="-285750">
              <a:lnSpc>
                <a:spcPts val="2200"/>
              </a:lnSpc>
              <a:buFont typeface="Wingdings" charset="2"/>
              <a:buChar char="§"/>
            </a:pPr>
            <a:r>
              <a:rPr lang="en-US" sz="1600" dirty="0">
                <a:solidFill>
                  <a:schemeClr val="bg1">
                    <a:lumMod val="95000"/>
                  </a:schemeClr>
                </a:solidFill>
                <a:latin typeface="Arial"/>
                <a:cs typeface="Arial"/>
              </a:rPr>
              <a:t>Contact tracers may call and alert you</a:t>
            </a:r>
          </a:p>
          <a:p>
            <a:pPr lvl="1">
              <a:lnSpc>
                <a:spcPts val="2200"/>
              </a:lnSpc>
            </a:pPr>
            <a:endParaRPr lang="en-US" sz="1600" dirty="0">
              <a:solidFill>
                <a:schemeClr val="bg1">
                  <a:lumMod val="95000"/>
                </a:schemeClr>
              </a:solidFill>
              <a:latin typeface="Arial"/>
              <a:cs typeface="Arial"/>
            </a:endParaRPr>
          </a:p>
          <a:p>
            <a:r>
              <a:rPr lang="en-US" sz="2000" b="1" dirty="0">
                <a:solidFill>
                  <a:schemeClr val="bg1">
                    <a:lumMod val="95000"/>
                  </a:schemeClr>
                </a:solidFill>
                <a:latin typeface="Arial"/>
                <a:cs typeface="Arial"/>
              </a:rPr>
              <a:t>Tested = Quarantine</a:t>
            </a:r>
          </a:p>
          <a:p>
            <a:pPr>
              <a:lnSpc>
                <a:spcPts val="2200"/>
              </a:lnSpc>
            </a:pPr>
            <a:r>
              <a:rPr lang="en-US" sz="1600" dirty="0">
                <a:solidFill>
                  <a:schemeClr val="bg1">
                    <a:lumMod val="95000"/>
                  </a:schemeClr>
                </a:solidFill>
                <a:latin typeface="Arial"/>
                <a:cs typeface="Arial"/>
              </a:rPr>
              <a:t>If you have been tested, DO NOT return to class/work</a:t>
            </a:r>
          </a:p>
          <a:p>
            <a:pPr marL="285750" indent="-285750">
              <a:lnSpc>
                <a:spcPts val="2200"/>
              </a:lnSpc>
              <a:buFont typeface="Wingdings" charset="2"/>
              <a:buChar char="§"/>
            </a:pPr>
            <a:r>
              <a:rPr lang="en-US" sz="1600" dirty="0">
                <a:solidFill>
                  <a:schemeClr val="bg1">
                    <a:lumMod val="95000"/>
                  </a:schemeClr>
                </a:solidFill>
                <a:latin typeface="Arial"/>
                <a:cs typeface="Arial"/>
              </a:rPr>
              <a:t>Physician and/or contact tracers will advise your next step</a:t>
            </a:r>
            <a:r>
              <a:rPr lang="en-US" sz="1600" dirty="0">
                <a:latin typeface="Arial"/>
                <a:cs typeface="Arial"/>
              </a:rPr>
              <a:t>s</a:t>
            </a:r>
          </a:p>
        </p:txBody>
      </p:sp>
    </p:spTree>
    <p:extLst>
      <p:ext uri="{BB962C8B-B14F-4D97-AF65-F5344CB8AC3E}">
        <p14:creationId xmlns:p14="http://schemas.microsoft.com/office/powerpoint/2010/main" val="232037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793384" y="367063"/>
            <a:ext cx="6783614" cy="646331"/>
          </a:xfrm>
          <a:prstGeom prst="rect">
            <a:avLst/>
          </a:prstGeom>
          <a:noFill/>
        </p:spPr>
        <p:txBody>
          <a:bodyPr wrap="square" rtlCol="0">
            <a:spAutoFit/>
          </a:bodyPr>
          <a:lstStyle/>
          <a:p>
            <a:r>
              <a:rPr lang="en-US" sz="3600" dirty="0">
                <a:solidFill>
                  <a:schemeClr val="bg1"/>
                </a:solidFill>
                <a:latin typeface="Georgia" panose="02040502050405020303" pitchFamily="18" charset="0"/>
              </a:rPr>
              <a:t>Contact Tracing</a:t>
            </a: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2" name="Rectangle 1"/>
          <p:cNvSpPr/>
          <p:nvPr/>
        </p:nvSpPr>
        <p:spPr>
          <a:xfrm>
            <a:off x="2178013" y="1189242"/>
            <a:ext cx="6965987" cy="4351704"/>
          </a:xfrm>
          <a:prstGeom prst="rect">
            <a:avLst/>
          </a:prstGeom>
        </p:spPr>
        <p:txBody>
          <a:bodyPr wrap="square">
            <a:spAutoFit/>
          </a:bodyPr>
          <a:lstStyle/>
          <a:p>
            <a:r>
              <a:rPr lang="en-US" sz="2000" b="1" dirty="0">
                <a:solidFill>
                  <a:schemeClr val="bg1">
                    <a:lumMod val="95000"/>
                  </a:schemeClr>
                </a:solidFill>
                <a:latin typeface="Arial"/>
                <a:cs typeface="Arial"/>
              </a:rPr>
              <a:t>NYITCOM at Arkansas State</a:t>
            </a:r>
          </a:p>
          <a:p>
            <a:pPr>
              <a:lnSpc>
                <a:spcPts val="2200"/>
              </a:lnSpc>
            </a:pPr>
            <a:r>
              <a:rPr lang="en-US" sz="1600" dirty="0">
                <a:solidFill>
                  <a:schemeClr val="bg1">
                    <a:lumMod val="95000"/>
                  </a:schemeClr>
                </a:solidFill>
                <a:latin typeface="Arial"/>
                <a:cs typeface="Arial"/>
              </a:rPr>
              <a:t>Partnering with ASU System</a:t>
            </a:r>
          </a:p>
          <a:p>
            <a:pPr marL="285750" indent="-285750">
              <a:lnSpc>
                <a:spcPts val="2200"/>
              </a:lnSpc>
              <a:buFont typeface="Wingdings" charset="2"/>
              <a:buChar char="§"/>
            </a:pPr>
            <a:r>
              <a:rPr lang="en-US" sz="1600" dirty="0">
                <a:solidFill>
                  <a:schemeClr val="bg1">
                    <a:lumMod val="95000"/>
                  </a:schemeClr>
                </a:solidFill>
                <a:latin typeface="Arial"/>
                <a:cs typeface="Arial"/>
              </a:rPr>
              <a:t>Supporting contact tracing of A-State cases</a:t>
            </a:r>
          </a:p>
          <a:p>
            <a:pPr marL="285750" indent="-285750">
              <a:lnSpc>
                <a:spcPts val="2200"/>
              </a:lnSpc>
              <a:buFont typeface="Wingdings" charset="2"/>
              <a:buChar char="§"/>
            </a:pPr>
            <a:r>
              <a:rPr lang="en-US" sz="1600" dirty="0">
                <a:solidFill>
                  <a:schemeClr val="bg1">
                    <a:lumMod val="95000"/>
                  </a:schemeClr>
                </a:solidFill>
                <a:latin typeface="Arial"/>
                <a:cs typeface="Arial"/>
              </a:rPr>
              <a:t>On-campus testing for COVID-19</a:t>
            </a:r>
          </a:p>
          <a:p>
            <a:pPr marL="742950" lvl="1" indent="-285750">
              <a:lnSpc>
                <a:spcPts val="2200"/>
              </a:lnSpc>
              <a:buFont typeface="Wingdings" charset="2"/>
              <a:buChar char="§"/>
            </a:pPr>
            <a:r>
              <a:rPr lang="en-US" sz="1600" dirty="0">
                <a:solidFill>
                  <a:schemeClr val="bg1">
                    <a:lumMod val="95000"/>
                  </a:schemeClr>
                </a:solidFill>
                <a:latin typeface="Arial"/>
                <a:cs typeface="Arial"/>
              </a:rPr>
              <a:t>At NYITCOM Health Clinic near stadium</a:t>
            </a:r>
          </a:p>
          <a:p>
            <a:pPr marL="742950" lvl="1" indent="-285750">
              <a:lnSpc>
                <a:spcPts val="2200"/>
              </a:lnSpc>
              <a:buFont typeface="Wingdings" charset="2"/>
              <a:buChar char="§"/>
            </a:pPr>
            <a:r>
              <a:rPr lang="en-US" sz="1600" dirty="0">
                <a:solidFill>
                  <a:schemeClr val="bg1">
                    <a:lumMod val="95000"/>
                  </a:schemeClr>
                </a:solidFill>
                <a:latin typeface="Arial"/>
                <a:cs typeface="Arial"/>
              </a:rPr>
              <a:t>Additional location opening soon</a:t>
            </a:r>
          </a:p>
          <a:p>
            <a:pPr>
              <a:lnSpc>
                <a:spcPts val="2200"/>
              </a:lnSpc>
            </a:pPr>
            <a:endParaRPr lang="en-US" sz="1600" dirty="0">
              <a:solidFill>
                <a:schemeClr val="bg1">
                  <a:lumMod val="95000"/>
                </a:schemeClr>
              </a:solidFill>
              <a:latin typeface="Arial"/>
              <a:cs typeface="Arial"/>
            </a:endParaRPr>
          </a:p>
          <a:p>
            <a:r>
              <a:rPr lang="en-US" sz="2000" b="1" dirty="0">
                <a:solidFill>
                  <a:schemeClr val="bg1">
                    <a:lumMod val="95000"/>
                  </a:schemeClr>
                </a:solidFill>
                <a:latin typeface="Arial"/>
                <a:cs typeface="Arial"/>
              </a:rPr>
              <a:t>If you receive a call . . .</a:t>
            </a:r>
          </a:p>
          <a:p>
            <a:pPr>
              <a:lnSpc>
                <a:spcPts val="2200"/>
              </a:lnSpc>
            </a:pPr>
            <a:r>
              <a:rPr lang="en-US" sz="1600" dirty="0">
                <a:solidFill>
                  <a:schemeClr val="bg1">
                    <a:lumMod val="95000"/>
                  </a:schemeClr>
                </a:solidFill>
                <a:latin typeface="Arial"/>
                <a:cs typeface="Arial"/>
              </a:rPr>
              <a:t>Contact tracers will keep your information confidential</a:t>
            </a:r>
          </a:p>
          <a:p>
            <a:pPr marL="285750" indent="-285750">
              <a:lnSpc>
                <a:spcPts val="2200"/>
              </a:lnSpc>
              <a:buFont typeface="Wingdings" charset="2"/>
              <a:buChar char="§"/>
            </a:pPr>
            <a:r>
              <a:rPr lang="en-US" sz="1600" dirty="0">
                <a:solidFill>
                  <a:schemeClr val="bg1">
                    <a:lumMod val="95000"/>
                  </a:schemeClr>
                </a:solidFill>
                <a:latin typeface="Arial"/>
                <a:cs typeface="Arial"/>
              </a:rPr>
              <a:t>Please comply with information</a:t>
            </a:r>
          </a:p>
          <a:p>
            <a:pPr marL="742950" lvl="1" indent="-285750">
              <a:lnSpc>
                <a:spcPts val="2200"/>
              </a:lnSpc>
              <a:buFont typeface="Wingdings" charset="2"/>
              <a:buChar char="§"/>
            </a:pPr>
            <a:r>
              <a:rPr lang="en-US" sz="1600" dirty="0">
                <a:solidFill>
                  <a:schemeClr val="bg1">
                    <a:lumMod val="95000"/>
                  </a:schemeClr>
                </a:solidFill>
                <a:latin typeface="Arial"/>
                <a:cs typeface="Arial"/>
              </a:rPr>
              <a:t>If you are the case, be honest</a:t>
            </a:r>
          </a:p>
          <a:p>
            <a:pPr marL="742950" lvl="1" indent="-285750">
              <a:lnSpc>
                <a:spcPts val="2200"/>
              </a:lnSpc>
              <a:buFont typeface="Wingdings" charset="2"/>
              <a:buChar char="§"/>
            </a:pPr>
            <a:r>
              <a:rPr lang="en-US" sz="1600" dirty="0">
                <a:solidFill>
                  <a:schemeClr val="bg1">
                    <a:lumMod val="95000"/>
                  </a:schemeClr>
                </a:solidFill>
                <a:latin typeface="Arial"/>
                <a:cs typeface="Arial"/>
              </a:rPr>
              <a:t>If you are being traced, be ready to quarantine</a:t>
            </a:r>
          </a:p>
          <a:p>
            <a:pPr marL="285750" indent="-285750">
              <a:lnSpc>
                <a:spcPts val="2200"/>
              </a:lnSpc>
              <a:buFont typeface="Wingdings" charset="2"/>
              <a:buChar char="§"/>
            </a:pPr>
            <a:r>
              <a:rPr lang="en-US" sz="1600" dirty="0">
                <a:solidFill>
                  <a:schemeClr val="bg1">
                    <a:lumMod val="95000"/>
                  </a:schemeClr>
                </a:solidFill>
                <a:latin typeface="Arial"/>
                <a:cs typeface="Arial"/>
              </a:rPr>
              <a:t>Follow protocol if you are asked to test</a:t>
            </a:r>
          </a:p>
          <a:p>
            <a:pPr marL="742950" lvl="1" indent="-285750">
              <a:lnSpc>
                <a:spcPts val="2200"/>
              </a:lnSpc>
              <a:buFont typeface="Wingdings" charset="2"/>
              <a:buChar char="§"/>
            </a:pPr>
            <a:r>
              <a:rPr lang="en-US" sz="1600" dirty="0">
                <a:solidFill>
                  <a:schemeClr val="bg1">
                    <a:lumMod val="95000"/>
                  </a:schemeClr>
                </a:solidFill>
                <a:latin typeface="Arial"/>
                <a:cs typeface="Arial"/>
              </a:rPr>
              <a:t>Call ahead to alert your health care provider</a:t>
            </a:r>
          </a:p>
          <a:p>
            <a:pPr marL="742950" lvl="1" indent="-285750">
              <a:lnSpc>
                <a:spcPts val="2200"/>
              </a:lnSpc>
              <a:buFont typeface="Wingdings" charset="2"/>
              <a:buChar char="§"/>
            </a:pPr>
            <a:r>
              <a:rPr lang="en-US" sz="1600" dirty="0">
                <a:solidFill>
                  <a:schemeClr val="bg1">
                    <a:lumMod val="95000"/>
                  </a:schemeClr>
                </a:solidFill>
                <a:latin typeface="Arial"/>
                <a:cs typeface="Arial"/>
              </a:rPr>
              <a:t>Do not return to class or work until released</a:t>
            </a:r>
          </a:p>
        </p:txBody>
      </p:sp>
    </p:spTree>
    <p:extLst>
      <p:ext uri="{BB962C8B-B14F-4D97-AF65-F5344CB8AC3E}">
        <p14:creationId xmlns:p14="http://schemas.microsoft.com/office/powerpoint/2010/main" val="376518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227"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8378" cy="230832"/>
          </a:xfrm>
          <a:prstGeom prst="rect">
            <a:avLst/>
          </a:prstGeom>
          <a:noFill/>
        </p:spPr>
        <p:txBody>
          <a:bodyPr wrap="none" rtlCol="0">
            <a:spAutoFit/>
          </a:bodyPr>
          <a:lstStyle/>
          <a:p>
            <a:r>
              <a:rPr lang="en-US" sz="900" b="1" dirty="0">
                <a:latin typeface="Arial"/>
                <a:cs typeface="Arial"/>
              </a:rPr>
              <a:t>@</a:t>
            </a:r>
            <a:r>
              <a:rPr lang="en-US" sz="900" b="1">
                <a:latin typeface="Arial"/>
                <a:cs typeface="Arial"/>
              </a:rPr>
              <a:t>ArkansasState</a:t>
            </a:r>
            <a:endParaRPr lang="en-US" sz="900" b="1" dirty="0">
              <a:latin typeface="Arial"/>
              <a:cs typeface="Arial"/>
            </a:endParaRPr>
          </a:p>
        </p:txBody>
      </p:sp>
      <p:sp>
        <p:nvSpPr>
          <p:cNvPr id="10" name="TextBox 9"/>
          <p:cNvSpPr txBox="1"/>
          <p:nvPr/>
        </p:nvSpPr>
        <p:spPr>
          <a:xfrm rot="10800000" flipV="1">
            <a:off x="259745" y="2250988"/>
            <a:ext cx="4127617" cy="1138773"/>
          </a:xfrm>
          <a:prstGeom prst="rect">
            <a:avLst/>
          </a:prstGeom>
          <a:noFill/>
        </p:spPr>
        <p:txBody>
          <a:bodyPr wrap="square" rtlCol="0">
            <a:spAutoFit/>
          </a:bodyPr>
          <a:lstStyle/>
          <a:p>
            <a:endParaRPr lang="en-US" sz="2000" dirty="0">
              <a:solidFill>
                <a:schemeClr val="bg1">
                  <a:lumMod val="95000"/>
                </a:schemeClr>
              </a:solidFill>
              <a:latin typeface="Arial" panose="020B0604020202020204" pitchFamily="34" charset="0"/>
              <a:cs typeface="Arial" panose="020B0604020202020204" pitchFamily="34" charset="0"/>
            </a:endParaRPr>
          </a:p>
          <a:p>
            <a:r>
              <a:rPr lang="en-US" sz="2400" b="1" dirty="0">
                <a:solidFill>
                  <a:schemeClr val="bg1">
                    <a:lumMod val="95000"/>
                  </a:schemeClr>
                </a:solidFill>
                <a:latin typeface="Arial" panose="020B0604020202020204" pitchFamily="34" charset="0"/>
                <a:cs typeface="Arial" panose="020B0604020202020204" pitchFamily="34" charset="0"/>
              </a:rPr>
              <a:t>More info: AState.edu/Coronavirus</a:t>
            </a:r>
          </a:p>
        </p:txBody>
      </p:sp>
      <p:sp>
        <p:nvSpPr>
          <p:cNvPr id="11" name="Rectangle 10"/>
          <p:cNvSpPr/>
          <p:nvPr/>
        </p:nvSpPr>
        <p:spPr>
          <a:xfrm>
            <a:off x="259746" y="297882"/>
            <a:ext cx="5161991" cy="646331"/>
          </a:xfrm>
          <a:prstGeom prst="rect">
            <a:avLst/>
          </a:prstGeom>
        </p:spPr>
        <p:txBody>
          <a:bodyPr wrap="none">
            <a:spAutoFit/>
          </a:bodyPr>
          <a:lstStyle/>
          <a:p>
            <a:pPr lvl="0"/>
            <a:r>
              <a:rPr lang="en-US" sz="3600" dirty="0">
                <a:solidFill>
                  <a:schemeClr val="bg1">
                    <a:lumMod val="95000"/>
                  </a:schemeClr>
                </a:solidFill>
                <a:latin typeface="Georgia"/>
                <a:cs typeface="Georgia"/>
              </a:rPr>
              <a:t>Additional Information</a:t>
            </a:r>
            <a:r>
              <a:rPr lang="en-US" sz="3600" dirty="0">
                <a:solidFill>
                  <a:prstClr val="black"/>
                </a:solidFill>
                <a:latin typeface="Georgia"/>
                <a:cs typeface="Georgia"/>
              </a:rPr>
              <a:t>?</a:t>
            </a:r>
            <a:endParaRPr lang="en-US" dirty="0">
              <a:solidFill>
                <a:prstClr val="black"/>
              </a:solidFill>
              <a:latin typeface="Arial"/>
              <a:cs typeface="Aria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8377" y="1380392"/>
            <a:ext cx="4378320" cy="4543375"/>
          </a:xfrm>
          <a:prstGeom prst="rect">
            <a:avLst/>
          </a:prstGeom>
        </p:spPr>
      </p:pic>
    </p:spTree>
    <p:extLst>
      <p:ext uri="{BB962C8B-B14F-4D97-AF65-F5344CB8AC3E}">
        <p14:creationId xmlns:p14="http://schemas.microsoft.com/office/powerpoint/2010/main" val="84457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55763" y="1267543"/>
            <a:ext cx="6783614" cy="4582537"/>
          </a:xfrm>
          <a:prstGeom prst="rect">
            <a:avLst/>
          </a:prstGeom>
          <a:noFill/>
        </p:spPr>
        <p:txBody>
          <a:bodyPr wrap="square" rtlCol="0">
            <a:spAutoFit/>
          </a:bodyPr>
          <a:lstStyle/>
          <a:p>
            <a:pPr marL="285750" indent="-285750">
              <a:lnSpc>
                <a:spcPts val="2200"/>
              </a:lnSpc>
              <a:buFont typeface="Wingdings" charset="2"/>
              <a:buChar char="§"/>
            </a:pPr>
            <a:r>
              <a:rPr lang="en-US" sz="2000" dirty="0">
                <a:solidFill>
                  <a:srgbClr val="FFFFFF"/>
                </a:solidFill>
                <a:latin typeface="Arial" panose="020B0604020202020204" pitchFamily="34" charset="0"/>
                <a:cs typeface="Arial" panose="020B0604020202020204" pitchFamily="34" charset="0"/>
              </a:rPr>
              <a:t>Committed to maintain the health &amp; safety of our faculty, staff and students.</a:t>
            </a:r>
          </a:p>
          <a:p>
            <a:pPr>
              <a:lnSpc>
                <a:spcPts val="2200"/>
              </a:lnSpc>
            </a:pPr>
            <a:endParaRPr lang="en-US" sz="2000" dirty="0">
              <a:solidFill>
                <a:srgbClr val="FFFFFF"/>
              </a:solidFill>
              <a:latin typeface="Arial" panose="020B0604020202020204" pitchFamily="34" charset="0"/>
              <a:cs typeface="Arial" panose="020B0604020202020204" pitchFamily="34" charset="0"/>
            </a:endParaRPr>
          </a:p>
          <a:p>
            <a:pPr marL="285750" indent="-285750">
              <a:lnSpc>
                <a:spcPts val="2200"/>
              </a:lnSpc>
              <a:buFont typeface="Wingdings" charset="2"/>
              <a:buChar char="§"/>
            </a:pPr>
            <a:r>
              <a:rPr lang="en-US" sz="2000" dirty="0">
                <a:solidFill>
                  <a:srgbClr val="FFFFFF"/>
                </a:solidFill>
                <a:latin typeface="Arial" panose="020B0604020202020204" pitchFamily="34" charset="0"/>
                <a:cs typeface="Arial" panose="020B0604020202020204" pitchFamily="34" charset="0"/>
              </a:rPr>
              <a:t>The university’s mission is to educate leaders, enhance intellectual growth and enrich lives.   </a:t>
            </a:r>
          </a:p>
          <a:p>
            <a:pPr>
              <a:lnSpc>
                <a:spcPts val="2200"/>
              </a:lnSpc>
            </a:pPr>
            <a:endParaRPr lang="en-US" sz="2000" dirty="0">
              <a:solidFill>
                <a:srgbClr val="FFFFFF"/>
              </a:solidFill>
              <a:latin typeface="Arial" panose="020B0604020202020204" pitchFamily="34" charset="0"/>
              <a:cs typeface="Arial" panose="020B0604020202020204" pitchFamily="34" charset="0"/>
            </a:endParaRPr>
          </a:p>
          <a:p>
            <a:pPr marL="285750" indent="-285750">
              <a:lnSpc>
                <a:spcPts val="2200"/>
              </a:lnSpc>
              <a:buFont typeface="Wingdings" charset="2"/>
              <a:buChar char="§"/>
            </a:pPr>
            <a:r>
              <a:rPr lang="en-US" sz="2000" dirty="0">
                <a:solidFill>
                  <a:srgbClr val="FFFFFF"/>
                </a:solidFill>
                <a:latin typeface="Arial" panose="020B0604020202020204" pitchFamily="34" charset="0"/>
                <a:cs typeface="Arial" panose="020B0604020202020204" pitchFamily="34" charset="0"/>
              </a:rPr>
              <a:t>A-State will continue to deliver the highest quality learning and working environment during this unprecedented time.  </a:t>
            </a:r>
          </a:p>
          <a:p>
            <a:pPr>
              <a:lnSpc>
                <a:spcPts val="2200"/>
              </a:lnSpc>
            </a:pPr>
            <a:endParaRPr lang="en-US" sz="2000" dirty="0">
              <a:solidFill>
                <a:srgbClr val="FFFFFF"/>
              </a:solidFill>
              <a:latin typeface="Arial" panose="020B0604020202020204" pitchFamily="34" charset="0"/>
              <a:cs typeface="Arial" panose="020B0604020202020204" pitchFamily="34" charset="0"/>
            </a:endParaRPr>
          </a:p>
          <a:p>
            <a:pPr marL="285750" indent="-285750">
              <a:lnSpc>
                <a:spcPts val="2200"/>
              </a:lnSpc>
              <a:buFont typeface="Wingdings" charset="2"/>
              <a:buChar char="§"/>
            </a:pPr>
            <a:r>
              <a:rPr lang="en-US" sz="2000" dirty="0">
                <a:solidFill>
                  <a:srgbClr val="FFFFFF"/>
                </a:solidFill>
                <a:latin typeface="Arial" panose="020B0604020202020204" pitchFamily="34" charset="0"/>
                <a:cs typeface="Arial" panose="020B0604020202020204" pitchFamily="34" charset="0"/>
              </a:rPr>
              <a:t>Procedures related to the ongoing COVID-19 pandemic will be guided by information from the Centers for Disease Control and Prevention, Arkansas Department of Health and Governor Asa Hutchinson’s Office. </a:t>
            </a:r>
          </a:p>
          <a:p>
            <a:pPr marL="742950" lvl="1" indent="-285750">
              <a:lnSpc>
                <a:spcPts val="2200"/>
              </a:lnSpc>
              <a:buFont typeface="Wingdings" charset="2"/>
              <a:buChar char="§"/>
            </a:pPr>
            <a:endParaRPr lang="en-US" sz="1600" dirty="0">
              <a:solidFill>
                <a:srgbClr val="FFFFFF"/>
              </a:solidFill>
              <a:latin typeface="Arial" panose="020B0604020202020204" pitchFamily="34" charset="0"/>
              <a:cs typeface="Arial" panose="020B0604020202020204" pitchFamily="34" charset="0"/>
            </a:endParaRPr>
          </a:p>
          <a:p>
            <a:pPr lvl="1">
              <a:lnSpc>
                <a:spcPts val="2200"/>
              </a:lnSpc>
            </a:pPr>
            <a:endParaRPr lang="en-US" sz="1600" dirty="0">
              <a:solidFill>
                <a:srgbClr val="FFFFFF"/>
              </a:solidFill>
              <a:latin typeface="Arial"/>
              <a:cs typeface="Arial"/>
            </a:endParaRPr>
          </a:p>
        </p:txBody>
      </p:sp>
      <p:sp>
        <p:nvSpPr>
          <p:cNvPr id="2" name="Rectangle 1"/>
          <p:cNvSpPr/>
          <p:nvPr/>
        </p:nvSpPr>
        <p:spPr>
          <a:xfrm>
            <a:off x="1969682" y="297882"/>
            <a:ext cx="7038247" cy="646331"/>
          </a:xfrm>
          <a:prstGeom prst="rect">
            <a:avLst/>
          </a:prstGeom>
        </p:spPr>
        <p:txBody>
          <a:bodyPr wrap="square">
            <a:spAutoFit/>
          </a:bodyPr>
          <a:lstStyle/>
          <a:p>
            <a:pPr lvl="0"/>
            <a:r>
              <a:rPr lang="en-US" sz="3600" dirty="0">
                <a:solidFill>
                  <a:srgbClr val="FFFFFF"/>
                </a:solidFill>
                <a:latin typeface="Georgia"/>
                <a:cs typeface="Arial"/>
              </a:rPr>
              <a:t>A-State Objectives for COVID-19</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64771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227"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837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6" name="TextBox 15"/>
          <p:cNvSpPr txBox="1"/>
          <p:nvPr/>
        </p:nvSpPr>
        <p:spPr>
          <a:xfrm>
            <a:off x="1956533" y="1081669"/>
            <a:ext cx="6783614" cy="5247590"/>
          </a:xfrm>
          <a:prstGeom prst="rect">
            <a:avLst/>
          </a:prstGeom>
          <a:noFill/>
        </p:spPr>
        <p:txBody>
          <a:bodyPr wrap="square" rtlCol="0">
            <a:spAutoFit/>
          </a:bodyPr>
          <a:lstStyle/>
          <a:p>
            <a:r>
              <a:rPr lang="en-US" sz="2000" b="1" dirty="0">
                <a:solidFill>
                  <a:schemeClr val="bg1">
                    <a:lumMod val="95000"/>
                  </a:schemeClr>
                </a:solidFill>
                <a:latin typeface="Arial"/>
                <a:cs typeface="Arial"/>
              </a:rPr>
              <a:t>Aggressive Hygiene</a:t>
            </a:r>
          </a:p>
          <a:p>
            <a:pPr>
              <a:lnSpc>
                <a:spcPts val="2200"/>
              </a:lnSpc>
            </a:pPr>
            <a:r>
              <a:rPr lang="en-US" sz="1600" dirty="0">
                <a:solidFill>
                  <a:schemeClr val="bg1">
                    <a:lumMod val="95000"/>
                  </a:schemeClr>
                </a:solidFill>
                <a:latin typeface="Arial"/>
                <a:cs typeface="Arial"/>
              </a:rPr>
              <a:t>Reduce your exposure</a:t>
            </a:r>
          </a:p>
          <a:p>
            <a:pPr marL="285750" indent="-285750">
              <a:lnSpc>
                <a:spcPts val="2200"/>
              </a:lnSpc>
              <a:buFont typeface="Wingdings" charset="2"/>
              <a:buChar char="§"/>
            </a:pPr>
            <a:r>
              <a:rPr lang="en-US" sz="1600" dirty="0">
                <a:solidFill>
                  <a:schemeClr val="bg1">
                    <a:lumMod val="95000"/>
                  </a:schemeClr>
                </a:solidFill>
                <a:latin typeface="Arial"/>
                <a:cs typeface="Arial"/>
              </a:rPr>
              <a:t>Hand-washing 20 seconds</a:t>
            </a:r>
          </a:p>
          <a:p>
            <a:pPr marL="285750" indent="-285750">
              <a:lnSpc>
                <a:spcPts val="2200"/>
              </a:lnSpc>
              <a:buFont typeface="Wingdings" charset="2"/>
              <a:buChar char="§"/>
            </a:pPr>
            <a:r>
              <a:rPr lang="en-US" sz="1600" dirty="0">
                <a:solidFill>
                  <a:schemeClr val="bg1">
                    <a:lumMod val="95000"/>
                  </a:schemeClr>
                </a:solidFill>
                <a:latin typeface="Arial"/>
                <a:cs typeface="Arial"/>
              </a:rPr>
              <a:t>Mask wearing</a:t>
            </a:r>
          </a:p>
          <a:p>
            <a:pPr marL="285750" indent="-285750">
              <a:lnSpc>
                <a:spcPts val="2200"/>
              </a:lnSpc>
              <a:buFont typeface="Wingdings" charset="2"/>
              <a:buChar char="§"/>
            </a:pPr>
            <a:r>
              <a:rPr lang="en-US" sz="1600" dirty="0">
                <a:solidFill>
                  <a:schemeClr val="bg1">
                    <a:lumMod val="95000"/>
                  </a:schemeClr>
                </a:solidFill>
                <a:latin typeface="Arial"/>
                <a:cs typeface="Arial"/>
              </a:rPr>
              <a:t>Do not come to work/class with</a:t>
            </a:r>
          </a:p>
          <a:p>
            <a:pPr marL="742950" lvl="1" indent="-285750">
              <a:lnSpc>
                <a:spcPts val="2200"/>
              </a:lnSpc>
              <a:buFont typeface="Wingdings" charset="2"/>
              <a:buChar char="§"/>
            </a:pPr>
            <a:r>
              <a:rPr lang="en-US" sz="1600" dirty="0">
                <a:solidFill>
                  <a:schemeClr val="bg1">
                    <a:lumMod val="95000"/>
                  </a:schemeClr>
                </a:solidFill>
                <a:latin typeface="Arial"/>
                <a:cs typeface="Arial"/>
              </a:rPr>
              <a:t>COVID-19 symptoms</a:t>
            </a:r>
          </a:p>
          <a:p>
            <a:pPr>
              <a:lnSpc>
                <a:spcPts val="2200"/>
              </a:lnSpc>
            </a:pPr>
            <a:endParaRPr lang="en-US" sz="1600" dirty="0">
              <a:solidFill>
                <a:schemeClr val="bg1">
                  <a:lumMod val="95000"/>
                </a:schemeClr>
              </a:solidFill>
              <a:latin typeface="Arial"/>
              <a:cs typeface="Arial"/>
            </a:endParaRPr>
          </a:p>
          <a:p>
            <a:r>
              <a:rPr lang="en-US" sz="2000" b="1" dirty="0">
                <a:solidFill>
                  <a:schemeClr val="bg1">
                    <a:lumMod val="95000"/>
                  </a:schemeClr>
                </a:solidFill>
                <a:latin typeface="Arial"/>
                <a:cs typeface="Arial"/>
              </a:rPr>
              <a:t>Physical Distancing</a:t>
            </a:r>
          </a:p>
          <a:p>
            <a:pPr>
              <a:lnSpc>
                <a:spcPts val="2200"/>
              </a:lnSpc>
            </a:pPr>
            <a:r>
              <a:rPr lang="en-US" sz="1600" dirty="0">
                <a:solidFill>
                  <a:schemeClr val="bg1">
                    <a:lumMod val="95000"/>
                  </a:schemeClr>
                </a:solidFill>
                <a:latin typeface="Arial"/>
                <a:cs typeface="Arial"/>
              </a:rPr>
              <a:t>Minimum of six feet at all times </a:t>
            </a:r>
          </a:p>
          <a:p>
            <a:pPr marL="285750" indent="-285750">
              <a:lnSpc>
                <a:spcPts val="2200"/>
              </a:lnSpc>
              <a:buFont typeface="Wingdings" charset="2"/>
              <a:buChar char="§"/>
            </a:pPr>
            <a:r>
              <a:rPr lang="en-US" sz="1600" dirty="0">
                <a:solidFill>
                  <a:schemeClr val="bg1">
                    <a:lumMod val="95000"/>
                  </a:schemeClr>
                </a:solidFill>
                <a:latin typeface="Arial"/>
                <a:cs typeface="Arial"/>
              </a:rPr>
              <a:t>Don’t move furniture</a:t>
            </a:r>
          </a:p>
          <a:p>
            <a:pPr marL="285750" indent="-285750">
              <a:lnSpc>
                <a:spcPts val="2200"/>
              </a:lnSpc>
              <a:buFont typeface="Wingdings" charset="2"/>
              <a:buChar char="§"/>
            </a:pPr>
            <a:r>
              <a:rPr lang="en-US" sz="1600" dirty="0">
                <a:solidFill>
                  <a:schemeClr val="bg1">
                    <a:lumMod val="95000"/>
                  </a:schemeClr>
                </a:solidFill>
                <a:latin typeface="Arial"/>
                <a:cs typeface="Arial"/>
              </a:rPr>
              <a:t>Avoid becoming a direct contact</a:t>
            </a:r>
          </a:p>
          <a:p>
            <a:pPr marL="285750" indent="-285750">
              <a:lnSpc>
                <a:spcPts val="2200"/>
              </a:lnSpc>
              <a:buFont typeface="Wingdings" charset="2"/>
              <a:buChar char="§"/>
            </a:pPr>
            <a:endParaRPr lang="en-US" sz="1600" dirty="0">
              <a:solidFill>
                <a:schemeClr val="bg1">
                  <a:lumMod val="95000"/>
                </a:schemeClr>
              </a:solidFill>
              <a:latin typeface="Arial"/>
              <a:cs typeface="Arial"/>
            </a:endParaRPr>
          </a:p>
          <a:p>
            <a:r>
              <a:rPr lang="en-US" sz="2000" b="1" dirty="0">
                <a:solidFill>
                  <a:schemeClr val="bg1">
                    <a:lumMod val="95000"/>
                  </a:schemeClr>
                </a:solidFill>
                <a:latin typeface="Arial"/>
                <a:cs typeface="Arial"/>
              </a:rPr>
              <a:t>Close Contact</a:t>
            </a:r>
          </a:p>
          <a:p>
            <a:pPr>
              <a:lnSpc>
                <a:spcPts val="2200"/>
              </a:lnSpc>
            </a:pPr>
            <a:r>
              <a:rPr lang="en-US" sz="1600" dirty="0">
                <a:solidFill>
                  <a:schemeClr val="bg1">
                    <a:lumMod val="95000"/>
                  </a:schemeClr>
                </a:solidFill>
                <a:latin typeface="Arial"/>
                <a:cs typeface="Arial"/>
              </a:rPr>
              <a:t>A close contact is:</a:t>
            </a:r>
          </a:p>
          <a:p>
            <a:pPr marL="285750" indent="-285750">
              <a:lnSpc>
                <a:spcPts val="2200"/>
              </a:lnSpc>
              <a:buFont typeface="Wingdings" charset="2"/>
              <a:buChar char="§"/>
            </a:pPr>
            <a:r>
              <a:rPr lang="en-US" sz="1600" dirty="0">
                <a:solidFill>
                  <a:schemeClr val="bg1">
                    <a:lumMod val="95000"/>
                  </a:schemeClr>
                </a:solidFill>
                <a:latin typeface="Arial"/>
                <a:cs typeface="Arial"/>
              </a:rPr>
              <a:t>Less than six feet apart</a:t>
            </a:r>
          </a:p>
          <a:p>
            <a:pPr marL="285750" indent="-285750">
              <a:lnSpc>
                <a:spcPts val="2200"/>
              </a:lnSpc>
              <a:buFont typeface="Wingdings" charset="2"/>
              <a:buChar char="§"/>
            </a:pPr>
            <a:r>
              <a:rPr lang="en-US" sz="1600" dirty="0">
                <a:solidFill>
                  <a:schemeClr val="bg1">
                    <a:lumMod val="95000"/>
                  </a:schemeClr>
                </a:solidFill>
                <a:latin typeface="Arial"/>
                <a:cs typeface="Arial"/>
              </a:rPr>
              <a:t>For more than 15 minutes</a:t>
            </a:r>
          </a:p>
          <a:p>
            <a:pPr marL="285750" indent="-285750">
              <a:lnSpc>
                <a:spcPts val="2200"/>
              </a:lnSpc>
              <a:buFont typeface="Wingdings" charset="2"/>
              <a:buChar char="§"/>
            </a:pPr>
            <a:r>
              <a:rPr lang="en-US" sz="1600" dirty="0">
                <a:solidFill>
                  <a:schemeClr val="bg1">
                    <a:lumMod val="95000"/>
                  </a:schemeClr>
                </a:solidFill>
                <a:latin typeface="Arial"/>
                <a:cs typeface="Arial"/>
              </a:rPr>
              <a:t>Results in quarantine</a:t>
            </a:r>
          </a:p>
          <a:p>
            <a:pPr marL="285750" indent="-285750">
              <a:lnSpc>
                <a:spcPts val="2200"/>
              </a:lnSpc>
              <a:buFont typeface="Wingdings" charset="2"/>
              <a:buChar char="§"/>
            </a:pPr>
            <a:endParaRPr lang="en-US" sz="1600" dirty="0">
              <a:latin typeface="Arial"/>
              <a:cs typeface="Arial"/>
            </a:endParaRPr>
          </a:p>
        </p:txBody>
      </p:sp>
      <p:sp>
        <p:nvSpPr>
          <p:cNvPr id="2" name="Rectangle 1"/>
          <p:cNvSpPr/>
          <p:nvPr/>
        </p:nvSpPr>
        <p:spPr>
          <a:xfrm>
            <a:off x="1850703" y="190381"/>
            <a:ext cx="7043916" cy="646331"/>
          </a:xfrm>
          <a:prstGeom prst="rect">
            <a:avLst/>
          </a:prstGeom>
        </p:spPr>
        <p:txBody>
          <a:bodyPr wrap="none">
            <a:spAutoFit/>
          </a:bodyPr>
          <a:lstStyle/>
          <a:p>
            <a:pPr lvl="0"/>
            <a:r>
              <a:rPr lang="en-US" sz="3600" dirty="0">
                <a:solidFill>
                  <a:schemeClr val="bg1">
                    <a:lumMod val="95000"/>
                  </a:schemeClr>
                </a:solidFill>
                <a:latin typeface="Georgia"/>
                <a:cs typeface="Georgia"/>
              </a:rPr>
              <a:t>Our Health Depends on Everyone</a:t>
            </a:r>
            <a:endParaRPr lang="en-US" dirty="0">
              <a:solidFill>
                <a:schemeClr val="bg1">
                  <a:lumMod val="95000"/>
                </a:schemeClr>
              </a:solidFill>
              <a:latin typeface="Arial"/>
              <a:cs typeface="Aria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51" y="1017979"/>
            <a:ext cx="3531368" cy="5297053"/>
          </a:xfrm>
          <a:prstGeom prst="rect">
            <a:avLst/>
          </a:prstGeom>
        </p:spPr>
      </p:pic>
    </p:spTree>
    <p:extLst>
      <p:ext uri="{BB962C8B-B14F-4D97-AF65-F5344CB8AC3E}">
        <p14:creationId xmlns:p14="http://schemas.microsoft.com/office/powerpoint/2010/main" val="75725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76783" y="1172403"/>
            <a:ext cx="6783614" cy="7685950"/>
          </a:xfrm>
          <a:prstGeom prst="rect">
            <a:avLst/>
          </a:prstGeom>
          <a:noFill/>
        </p:spPr>
        <p:txBody>
          <a:bodyPr wrap="square" rtlCol="0">
            <a:spAutoFit/>
          </a:bodyPr>
          <a:lstStyle/>
          <a:p>
            <a:pPr marL="285750" indent="-285750">
              <a:lnSpc>
                <a:spcPts val="2200"/>
              </a:lnSpc>
              <a:buFont typeface="Wingdings" charset="2"/>
              <a:buChar char="§"/>
            </a:pPr>
            <a:r>
              <a:rPr lang="en-US" sz="2000" dirty="0">
                <a:solidFill>
                  <a:schemeClr val="bg1"/>
                </a:solidFill>
                <a:latin typeface="Arial" panose="020B0604020202020204" pitchFamily="34" charset="0"/>
                <a:cs typeface="Arial" panose="020B0604020202020204" pitchFamily="34" charset="0"/>
              </a:rPr>
              <a:t>A-State employees and students must  wear a cloth face covering on campus to minimize the potential for COVID-19 virus spread. </a:t>
            </a:r>
          </a:p>
          <a:p>
            <a:pPr>
              <a:lnSpc>
                <a:spcPts val="2200"/>
              </a:lnSpc>
            </a:pPr>
            <a:endParaRPr lang="en-US" sz="2000" dirty="0">
              <a:solidFill>
                <a:schemeClr val="bg1"/>
              </a:solidFill>
              <a:latin typeface="Arial" panose="020B0604020202020204" pitchFamily="34" charset="0"/>
              <a:cs typeface="Arial" panose="020B0604020202020204" pitchFamily="34" charset="0"/>
            </a:endParaRPr>
          </a:p>
          <a:p>
            <a:pPr marL="285750" indent="-285750">
              <a:lnSpc>
                <a:spcPts val="2200"/>
              </a:lnSpc>
              <a:buFont typeface="Wingdings" charset="2"/>
              <a:buChar char="§"/>
            </a:pPr>
            <a:r>
              <a:rPr lang="en-US" sz="2000" dirty="0">
                <a:solidFill>
                  <a:schemeClr val="bg1"/>
                </a:solidFill>
                <a:latin typeface="Arial" panose="020B0604020202020204" pitchFamily="34" charset="0"/>
                <a:cs typeface="Arial" panose="020B0604020202020204" pitchFamily="34" charset="0"/>
              </a:rPr>
              <a:t>Face coverings should be worn when entering and exiting any building. </a:t>
            </a:r>
          </a:p>
          <a:p>
            <a:pPr marL="285750" indent="-285750">
              <a:lnSpc>
                <a:spcPts val="2200"/>
              </a:lnSpc>
              <a:buFont typeface="Wingdings" charset="2"/>
              <a:buChar char="§"/>
            </a:pPr>
            <a:endParaRPr lang="en-US" sz="2000" dirty="0">
              <a:solidFill>
                <a:schemeClr val="bg1"/>
              </a:solidFill>
              <a:latin typeface="Arial" panose="020B0604020202020204" pitchFamily="34" charset="0"/>
              <a:cs typeface="Arial" panose="020B0604020202020204" pitchFamily="34" charset="0"/>
            </a:endParaRPr>
          </a:p>
          <a:p>
            <a:pPr marL="285750" indent="-285750">
              <a:lnSpc>
                <a:spcPts val="2200"/>
              </a:lnSpc>
              <a:buFont typeface="Wingdings" charset="2"/>
              <a:buChar char="§"/>
            </a:pPr>
            <a:r>
              <a:rPr lang="en-US" sz="2000" dirty="0">
                <a:solidFill>
                  <a:schemeClr val="bg1"/>
                </a:solidFill>
                <a:latin typeface="Arial" panose="020B0604020202020204" pitchFamily="34" charset="0"/>
                <a:cs typeface="Arial" panose="020B0604020202020204" pitchFamily="34" charset="0"/>
              </a:rPr>
              <a:t>Instructors in the classroom, may opt for a face shield as circumstances require.  </a:t>
            </a:r>
          </a:p>
          <a:p>
            <a:pPr>
              <a:lnSpc>
                <a:spcPts val="2200"/>
              </a:lnSpc>
            </a:pPr>
            <a:endParaRPr lang="en-US" sz="2000" dirty="0">
              <a:solidFill>
                <a:schemeClr val="bg1"/>
              </a:solidFill>
              <a:latin typeface="Arial" panose="020B0604020202020204" pitchFamily="34" charset="0"/>
              <a:cs typeface="Arial" panose="020B0604020202020204" pitchFamily="34" charset="0"/>
            </a:endParaRPr>
          </a:p>
          <a:p>
            <a:pPr marL="285750" indent="-285750">
              <a:lnSpc>
                <a:spcPts val="2200"/>
              </a:lnSpc>
              <a:buFont typeface="Wingdings" charset="2"/>
              <a:buChar char="§"/>
            </a:pPr>
            <a:r>
              <a:rPr lang="en-US" sz="2000" dirty="0">
                <a:solidFill>
                  <a:schemeClr val="bg1"/>
                </a:solidFill>
                <a:latin typeface="Arial" panose="020B0604020202020204" pitchFamily="34" charset="0"/>
                <a:cs typeface="Arial" panose="020B0604020202020204" pitchFamily="34" charset="0"/>
              </a:rPr>
              <a:t>During class, students must wear appropriate face coverings for the duration of a class period. </a:t>
            </a:r>
          </a:p>
          <a:p>
            <a:pPr marL="285750" indent="-285750">
              <a:lnSpc>
                <a:spcPts val="2200"/>
              </a:lnSpc>
              <a:buFont typeface="Wingdings" charset="2"/>
              <a:buChar char="§"/>
            </a:pPr>
            <a:endParaRPr lang="en-US" sz="2000" dirty="0">
              <a:solidFill>
                <a:schemeClr val="bg1"/>
              </a:solidFill>
              <a:latin typeface="Arial" panose="020B0604020202020204" pitchFamily="34" charset="0"/>
              <a:cs typeface="Arial" panose="020B0604020202020204" pitchFamily="34" charset="0"/>
            </a:endParaRPr>
          </a:p>
          <a:p>
            <a:pPr marL="285750" indent="-285750">
              <a:lnSpc>
                <a:spcPts val="2200"/>
              </a:lnSpc>
              <a:buFont typeface="Wingdings" charset="2"/>
              <a:buChar char="§"/>
            </a:pPr>
            <a:r>
              <a:rPr lang="en-US" sz="2000" dirty="0">
                <a:solidFill>
                  <a:schemeClr val="bg1"/>
                </a:solidFill>
                <a:latin typeface="Arial" panose="020B0604020202020204" pitchFamily="34" charset="0"/>
                <a:cs typeface="Arial" panose="020B0604020202020204" pitchFamily="34" charset="0"/>
              </a:rPr>
              <a:t>Faculty must wear face coverings when attending meetings or other events where physical distancing rules cannot be followed. This also includes office hours or other instructional meetings outside of the traditional classroom.</a:t>
            </a:r>
          </a:p>
          <a:p>
            <a:pPr>
              <a:lnSpc>
                <a:spcPts val="2200"/>
              </a:lnSpc>
            </a:pPr>
            <a:endParaRPr lang="en-US" sz="2000" dirty="0">
              <a:solidFill>
                <a:schemeClr val="bg1"/>
              </a:solidFill>
            </a:endParaRPr>
          </a:p>
          <a:p>
            <a:pPr marL="285750" indent="-285750">
              <a:lnSpc>
                <a:spcPts val="2200"/>
              </a:lnSpc>
              <a:buFont typeface="Wingdings" charset="2"/>
              <a:buChar char="§"/>
            </a:pPr>
            <a:endParaRPr lang="en-US" sz="2000" dirty="0">
              <a:solidFill>
                <a:schemeClr val="bg1"/>
              </a:solidFill>
            </a:endParaRPr>
          </a:p>
          <a:p>
            <a:pPr marL="285750" indent="-285750">
              <a:lnSpc>
                <a:spcPts val="2200"/>
              </a:lnSpc>
              <a:buFont typeface="Wingdings" charset="2"/>
              <a:buChar char="§"/>
            </a:pPr>
            <a:endParaRPr lang="en-US" sz="2000" dirty="0">
              <a:solidFill>
                <a:schemeClr val="bg1"/>
              </a:solidFill>
            </a:endParaRPr>
          </a:p>
          <a:p>
            <a:pPr marL="285750" indent="-285750">
              <a:lnSpc>
                <a:spcPts val="2200"/>
              </a:lnSpc>
              <a:buFont typeface="Wingdings" charset="2"/>
              <a:buChar char="§"/>
            </a:pPr>
            <a:endParaRPr lang="en-US" sz="2000" dirty="0">
              <a:solidFill>
                <a:schemeClr val="bg1"/>
              </a:solidFill>
            </a:endParaRPr>
          </a:p>
          <a:p>
            <a:pPr>
              <a:lnSpc>
                <a:spcPts val="2200"/>
              </a:lnSpc>
            </a:pPr>
            <a:endParaRPr lang="en-US" sz="2000" dirty="0">
              <a:solidFill>
                <a:schemeClr val="bg1"/>
              </a:solidFill>
            </a:endParaRPr>
          </a:p>
          <a:p>
            <a:pPr marL="285750" indent="-285750">
              <a:lnSpc>
                <a:spcPts val="2200"/>
              </a:lnSpc>
              <a:buFont typeface="Wingdings" charset="2"/>
              <a:buChar char="§"/>
            </a:pPr>
            <a:endParaRPr lang="en-US" sz="2000" dirty="0">
              <a:solidFill>
                <a:schemeClr val="bg1"/>
              </a:solidFill>
            </a:endParaRPr>
          </a:p>
          <a:p>
            <a:pPr marL="285750" indent="-285750">
              <a:lnSpc>
                <a:spcPts val="2200"/>
              </a:lnSpc>
              <a:buFont typeface="Wingdings" charset="2"/>
              <a:buChar char="§"/>
            </a:pPr>
            <a:endParaRPr lang="en-US" sz="2000" b="1" dirty="0">
              <a:solidFill>
                <a:srgbClr val="FFFFFF"/>
              </a:solidFill>
              <a:latin typeface="Arial"/>
              <a:cs typeface="Arial"/>
            </a:endParaRPr>
          </a:p>
          <a:p>
            <a:pPr marL="742950" lvl="1" indent="-285750">
              <a:lnSpc>
                <a:spcPts val="2200"/>
              </a:lnSpc>
              <a:buFont typeface="Wingdings" charset="2"/>
              <a:buChar char="§"/>
            </a:pPr>
            <a:endParaRPr lang="en-US" sz="1600" dirty="0">
              <a:solidFill>
                <a:srgbClr val="FFFFFF"/>
              </a:solidFill>
              <a:latin typeface="Arial"/>
              <a:cs typeface="Arial"/>
            </a:endParaRPr>
          </a:p>
          <a:p>
            <a:pPr lvl="1">
              <a:lnSpc>
                <a:spcPts val="2200"/>
              </a:lnSpc>
            </a:pPr>
            <a:endParaRPr lang="en-US" sz="1600" dirty="0">
              <a:solidFill>
                <a:srgbClr val="FFFFFF"/>
              </a:solidFill>
              <a:latin typeface="Arial"/>
              <a:cs typeface="Arial"/>
            </a:endParaRPr>
          </a:p>
        </p:txBody>
      </p:sp>
      <p:sp>
        <p:nvSpPr>
          <p:cNvPr id="2" name="Rectangle 1"/>
          <p:cNvSpPr/>
          <p:nvPr/>
        </p:nvSpPr>
        <p:spPr>
          <a:xfrm>
            <a:off x="1866949" y="215585"/>
            <a:ext cx="7038247" cy="646331"/>
          </a:xfrm>
          <a:prstGeom prst="rect">
            <a:avLst/>
          </a:prstGeom>
        </p:spPr>
        <p:txBody>
          <a:bodyPr wrap="square">
            <a:spAutoFit/>
          </a:bodyPr>
          <a:lstStyle/>
          <a:p>
            <a:pPr lvl="0"/>
            <a:r>
              <a:rPr lang="en-US" sz="3600" dirty="0">
                <a:solidFill>
                  <a:srgbClr val="FFFFFF"/>
                </a:solidFill>
                <a:latin typeface="Georgia"/>
                <a:cs typeface="Arial"/>
              </a:rPr>
              <a:t>Face Coverings &amp; Masks</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68299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793384" y="383659"/>
            <a:ext cx="6783614" cy="646331"/>
          </a:xfrm>
          <a:prstGeom prst="rect">
            <a:avLst/>
          </a:prstGeom>
          <a:noFill/>
        </p:spPr>
        <p:txBody>
          <a:bodyPr wrap="square" rtlCol="0">
            <a:spAutoFit/>
          </a:bodyPr>
          <a:lstStyle/>
          <a:p>
            <a:r>
              <a:rPr lang="en-US" sz="3600" dirty="0">
                <a:solidFill>
                  <a:schemeClr val="bg1"/>
                </a:solidFill>
                <a:latin typeface="Georgia" panose="02040502050405020303" pitchFamily="18" charset="0"/>
              </a:rPr>
              <a:t>Campus Self Check Form</a:t>
            </a: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1732" y="1215919"/>
            <a:ext cx="5755554" cy="5071403"/>
          </a:xfrm>
          <a:prstGeom prst="rect">
            <a:avLst/>
          </a:prstGeom>
        </p:spPr>
      </p:pic>
    </p:spTree>
    <p:extLst>
      <p:ext uri="{BB962C8B-B14F-4D97-AF65-F5344CB8AC3E}">
        <p14:creationId xmlns:p14="http://schemas.microsoft.com/office/powerpoint/2010/main" val="213796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227"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8378" cy="230832"/>
          </a:xfrm>
          <a:prstGeom prst="rect">
            <a:avLst/>
          </a:prstGeom>
          <a:noFill/>
        </p:spPr>
        <p:txBody>
          <a:bodyPr wrap="none" rtlCol="0">
            <a:spAutoFit/>
          </a:bodyPr>
          <a:lstStyle/>
          <a:p>
            <a:r>
              <a:rPr lang="en-US" sz="900" b="1" dirty="0">
                <a:latin typeface="Arial"/>
                <a:cs typeface="Arial"/>
              </a:rPr>
              <a:t>@</a:t>
            </a:r>
            <a:r>
              <a:rPr lang="en-US" sz="900" b="1">
                <a:latin typeface="Arial"/>
                <a:cs typeface="Arial"/>
              </a:rPr>
              <a:t>ArkansasState</a:t>
            </a:r>
            <a:endParaRPr lang="en-US" sz="900" b="1" dirty="0">
              <a:latin typeface="Arial"/>
              <a:cs typeface="Arial"/>
            </a:endParaRPr>
          </a:p>
        </p:txBody>
      </p:sp>
      <p:sp>
        <p:nvSpPr>
          <p:cNvPr id="10" name="TextBox 9"/>
          <p:cNvSpPr txBox="1"/>
          <p:nvPr/>
        </p:nvSpPr>
        <p:spPr>
          <a:xfrm>
            <a:off x="259746" y="989105"/>
            <a:ext cx="4755599" cy="3485570"/>
          </a:xfrm>
          <a:prstGeom prst="rect">
            <a:avLst/>
          </a:prstGeom>
          <a:noFill/>
        </p:spPr>
        <p:txBody>
          <a:bodyPr wrap="square" rtlCol="0">
            <a:spAutoFit/>
          </a:bodyPr>
          <a:lstStyle/>
          <a:p>
            <a:r>
              <a:rPr lang="en-US" sz="2000" b="1" dirty="0">
                <a:latin typeface="Arial"/>
                <a:cs typeface="Arial"/>
              </a:rPr>
              <a:t>Physical Distancing</a:t>
            </a:r>
          </a:p>
          <a:p>
            <a:pPr marL="285750" indent="-285750">
              <a:lnSpc>
                <a:spcPts val="2200"/>
              </a:lnSpc>
              <a:buFont typeface="Wingdings" charset="2"/>
              <a:buChar char="§"/>
            </a:pPr>
            <a:r>
              <a:rPr lang="en-US" dirty="0">
                <a:solidFill>
                  <a:schemeClr val="bg1">
                    <a:lumMod val="95000"/>
                  </a:schemeClr>
                </a:solidFill>
                <a:latin typeface="Arial"/>
                <a:cs typeface="Arial"/>
              </a:rPr>
              <a:t>Watch for dots/lines for lines</a:t>
            </a:r>
          </a:p>
          <a:p>
            <a:pPr marL="285750" indent="-285750">
              <a:lnSpc>
                <a:spcPts val="2200"/>
              </a:lnSpc>
              <a:buFont typeface="Wingdings" charset="2"/>
              <a:buChar char="§"/>
            </a:pPr>
            <a:endParaRPr lang="en-US" dirty="0">
              <a:solidFill>
                <a:schemeClr val="bg1">
                  <a:lumMod val="95000"/>
                </a:schemeClr>
              </a:solidFill>
              <a:latin typeface="Arial"/>
              <a:cs typeface="Arial"/>
            </a:endParaRPr>
          </a:p>
          <a:p>
            <a:pPr marL="285750" indent="-285750">
              <a:lnSpc>
                <a:spcPts val="2200"/>
              </a:lnSpc>
              <a:buFont typeface="Wingdings" charset="2"/>
              <a:buChar char="§"/>
            </a:pPr>
            <a:r>
              <a:rPr lang="en-US" dirty="0">
                <a:solidFill>
                  <a:schemeClr val="bg1">
                    <a:lumMod val="95000"/>
                  </a:schemeClr>
                </a:solidFill>
                <a:latin typeface="Arial"/>
                <a:cs typeface="Arial"/>
              </a:rPr>
              <a:t>Walk on the right side of hallways, stairwells</a:t>
            </a:r>
          </a:p>
          <a:p>
            <a:pPr marL="742950" lvl="1" indent="-285750">
              <a:lnSpc>
                <a:spcPts val="2200"/>
              </a:lnSpc>
              <a:buFont typeface="Wingdings" charset="2"/>
              <a:buChar char="§"/>
            </a:pPr>
            <a:r>
              <a:rPr lang="en-US" dirty="0">
                <a:solidFill>
                  <a:schemeClr val="bg1">
                    <a:lumMod val="95000"/>
                  </a:schemeClr>
                </a:solidFill>
                <a:latin typeface="Arial"/>
                <a:cs typeface="Arial"/>
              </a:rPr>
              <a:t>Anytime six-foot spacing is not possible</a:t>
            </a:r>
          </a:p>
          <a:p>
            <a:pPr marL="285750" indent="-285750">
              <a:lnSpc>
                <a:spcPts val="2200"/>
              </a:lnSpc>
              <a:buFont typeface="Wingdings" charset="2"/>
              <a:buChar char="§"/>
            </a:pPr>
            <a:endParaRPr lang="en-US" dirty="0">
              <a:solidFill>
                <a:schemeClr val="bg1">
                  <a:lumMod val="95000"/>
                </a:schemeClr>
              </a:solidFill>
              <a:latin typeface="Arial"/>
              <a:cs typeface="Arial"/>
            </a:endParaRPr>
          </a:p>
          <a:p>
            <a:pPr marL="285750" indent="-285750">
              <a:lnSpc>
                <a:spcPts val="2200"/>
              </a:lnSpc>
              <a:buFont typeface="Wingdings" charset="2"/>
              <a:buChar char="§"/>
            </a:pPr>
            <a:r>
              <a:rPr lang="en-US" dirty="0">
                <a:solidFill>
                  <a:schemeClr val="bg1">
                    <a:lumMod val="95000"/>
                  </a:schemeClr>
                </a:solidFill>
                <a:latin typeface="Arial"/>
                <a:cs typeface="Arial"/>
              </a:rPr>
              <a:t>Do not move or rearrange furniture</a:t>
            </a:r>
          </a:p>
          <a:p>
            <a:pPr marL="285750" indent="-285750">
              <a:lnSpc>
                <a:spcPts val="2200"/>
              </a:lnSpc>
              <a:buFont typeface="Wingdings" charset="2"/>
              <a:buChar char="§"/>
            </a:pPr>
            <a:endParaRPr lang="en-US" dirty="0">
              <a:solidFill>
                <a:schemeClr val="bg1">
                  <a:lumMod val="95000"/>
                </a:schemeClr>
              </a:solidFill>
              <a:latin typeface="Arial"/>
              <a:cs typeface="Arial"/>
            </a:endParaRPr>
          </a:p>
          <a:p>
            <a:pPr marL="285750" indent="-285750">
              <a:lnSpc>
                <a:spcPts val="2200"/>
              </a:lnSpc>
              <a:buFont typeface="Wingdings" charset="2"/>
              <a:buChar char="§"/>
            </a:pPr>
            <a:r>
              <a:rPr lang="en-US" dirty="0">
                <a:solidFill>
                  <a:schemeClr val="bg1">
                    <a:lumMod val="95000"/>
                  </a:schemeClr>
                </a:solidFill>
                <a:latin typeface="Arial"/>
                <a:cs typeface="Arial"/>
              </a:rPr>
              <a:t>Avoid using elevators</a:t>
            </a:r>
          </a:p>
          <a:p>
            <a:pPr marL="742950" lvl="1" indent="-285750">
              <a:lnSpc>
                <a:spcPts val="2200"/>
              </a:lnSpc>
              <a:buFont typeface="Wingdings" charset="2"/>
              <a:buChar char="§"/>
            </a:pPr>
            <a:r>
              <a:rPr lang="en-US" dirty="0">
                <a:solidFill>
                  <a:schemeClr val="bg1">
                    <a:lumMod val="95000"/>
                  </a:schemeClr>
                </a:solidFill>
                <a:latin typeface="Arial"/>
                <a:cs typeface="Arial"/>
              </a:rPr>
              <a:t>Two person limit on all elevators</a:t>
            </a:r>
          </a:p>
        </p:txBody>
      </p:sp>
      <p:sp>
        <p:nvSpPr>
          <p:cNvPr id="11" name="Rectangle 10"/>
          <p:cNvSpPr/>
          <p:nvPr/>
        </p:nvSpPr>
        <p:spPr>
          <a:xfrm>
            <a:off x="259746" y="297882"/>
            <a:ext cx="3966150" cy="646331"/>
          </a:xfrm>
          <a:prstGeom prst="rect">
            <a:avLst/>
          </a:prstGeom>
        </p:spPr>
        <p:txBody>
          <a:bodyPr wrap="none">
            <a:spAutoFit/>
          </a:bodyPr>
          <a:lstStyle/>
          <a:p>
            <a:pPr lvl="0"/>
            <a:r>
              <a:rPr lang="en-US" sz="3600" dirty="0">
                <a:solidFill>
                  <a:schemeClr val="bg1">
                    <a:lumMod val="95000"/>
                  </a:schemeClr>
                </a:solidFill>
                <a:latin typeface="Georgia"/>
                <a:cs typeface="Georgia"/>
              </a:rPr>
              <a:t>Follow the signage</a:t>
            </a:r>
            <a:endParaRPr lang="en-US" dirty="0">
              <a:solidFill>
                <a:prstClr val="black"/>
              </a:solidFill>
              <a:latin typeface="Arial"/>
              <a:cs typeface="Arial"/>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4849" t="3627" b="3666"/>
          <a:stretch/>
        </p:blipFill>
        <p:spPr>
          <a:xfrm>
            <a:off x="5167748" y="235528"/>
            <a:ext cx="3806234" cy="5666510"/>
          </a:xfrm>
          <a:prstGeom prst="rect">
            <a:avLst/>
          </a:prstGeom>
        </p:spPr>
      </p:pic>
    </p:spTree>
    <p:extLst>
      <p:ext uri="{BB962C8B-B14F-4D97-AF65-F5344CB8AC3E}">
        <p14:creationId xmlns:p14="http://schemas.microsoft.com/office/powerpoint/2010/main" val="66298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6762621"/>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Classrooms have been designed to limit direct contact.</a:t>
            </a:r>
          </a:p>
          <a:p>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Students and faculty members are asked to properly sanitize all surfaces used, upon entering the classroom.</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Instructors may request students to leave the classroom if the student fails to comply with wearing some form of appropriate face covering. </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Adopt and use the COVID-19 course syllabus language. </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Physical contact in the classroom should be discouraged or prohibited. If an assignment requires students to be in physical contact (touching each other), a plan should be submitted to the EOC.</a:t>
            </a:r>
          </a:p>
          <a:p>
            <a:pPr marL="342900" indent="-342900">
              <a:buFont typeface="Wingdings" panose="05000000000000000000" pitchFamily="2" charset="2"/>
              <a:buChar char="§"/>
            </a:pPr>
            <a:endParaRPr lang="en-US" sz="2000" dirty="0">
              <a:solidFill>
                <a:schemeClr val="bg1"/>
              </a:solidFill>
            </a:endParaRPr>
          </a:p>
          <a:p>
            <a:endParaRPr lang="en-US" sz="2000" dirty="0">
              <a:solidFill>
                <a:schemeClr val="bg1"/>
              </a:solidFill>
            </a:endParaRPr>
          </a:p>
          <a:p>
            <a:pPr marL="342900" indent="-342900">
              <a:buFont typeface="Wingdings" panose="05000000000000000000" pitchFamily="2" charset="2"/>
              <a:buChar char="§"/>
            </a:pPr>
            <a:endParaRPr lang="en-US" sz="2000" dirty="0">
              <a:solidFill>
                <a:schemeClr val="bg1"/>
              </a:solidFill>
            </a:endParaRPr>
          </a:p>
          <a:p>
            <a:pPr>
              <a:lnSpc>
                <a:spcPts val="2200"/>
              </a:lnSpc>
            </a:pPr>
            <a:endParaRPr lang="en-US" sz="2000" b="1" dirty="0">
              <a:solidFill>
                <a:srgbClr val="FFFFFF"/>
              </a:solidFill>
              <a:latin typeface="Arial"/>
              <a:cs typeface="Arial"/>
            </a:endParaRPr>
          </a:p>
          <a:p>
            <a:pPr marL="742950" lvl="1" indent="-285750">
              <a:lnSpc>
                <a:spcPts val="2200"/>
              </a:lnSpc>
              <a:buFont typeface="Wingdings" charset="2"/>
              <a:buChar char="§"/>
            </a:pPr>
            <a:endParaRPr lang="en-US" sz="1600" dirty="0">
              <a:solidFill>
                <a:srgbClr val="FFFFFF"/>
              </a:solidFill>
              <a:latin typeface="Arial"/>
              <a:cs typeface="Arial"/>
            </a:endParaRPr>
          </a:p>
          <a:p>
            <a:pPr lvl="1">
              <a:lnSpc>
                <a:spcPts val="2200"/>
              </a:lnSpc>
            </a:pPr>
            <a:endParaRPr lang="en-US" sz="1600" dirty="0">
              <a:solidFill>
                <a:srgbClr val="FFFFFF"/>
              </a:solidFill>
              <a:latin typeface="Arial"/>
              <a:cs typeface="Arial"/>
            </a:endParaRPr>
          </a:p>
        </p:txBody>
      </p:sp>
      <p:sp>
        <p:nvSpPr>
          <p:cNvPr id="2" name="Rectangle 1"/>
          <p:cNvSpPr/>
          <p:nvPr/>
        </p:nvSpPr>
        <p:spPr>
          <a:xfrm>
            <a:off x="1955763" y="0"/>
            <a:ext cx="7038247" cy="892552"/>
          </a:xfrm>
          <a:prstGeom prst="rect">
            <a:avLst/>
          </a:prstGeom>
        </p:spPr>
        <p:txBody>
          <a:bodyPr wrap="square">
            <a:spAutoFit/>
          </a:bodyPr>
          <a:lstStyle/>
          <a:p>
            <a:endParaRPr lang="en-US" sz="2000" b="1" dirty="0">
              <a:solidFill>
                <a:schemeClr val="bg1"/>
              </a:solidFill>
            </a:endParaRPr>
          </a:p>
          <a:p>
            <a:r>
              <a:rPr lang="en-US" sz="3200" dirty="0">
                <a:solidFill>
                  <a:schemeClr val="bg1"/>
                </a:solidFill>
                <a:latin typeface="Georgia" panose="02040502050405020303" pitchFamily="18" charset="0"/>
              </a:rPr>
              <a:t>Protective Measures in the Classroom</a:t>
            </a: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248316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5016758"/>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Students exposed to COVID as well as those who test positive and are asymptomatic can continue their studies remotely while in quarantine if a remote learning opportunity exists. </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At times, students may become too sick to work remotely. Faculty will work with students following their usual process for missed courses. Due to the unique circumstances presented by COVID-19, faculty will be expected to allow flexibility, where possible. </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In some cases, students may need to withdraw from the course or a grade of “I” may be issued. </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Learning Support Services may be an option for students in need of a learning coach.</a:t>
            </a:r>
          </a:p>
        </p:txBody>
      </p:sp>
      <p:sp>
        <p:nvSpPr>
          <p:cNvPr id="2" name="Rectangle 1"/>
          <p:cNvSpPr/>
          <p:nvPr/>
        </p:nvSpPr>
        <p:spPr>
          <a:xfrm>
            <a:off x="1969682" y="297882"/>
            <a:ext cx="7038247" cy="584775"/>
          </a:xfrm>
          <a:prstGeom prst="rect">
            <a:avLst/>
          </a:prstGeom>
        </p:spPr>
        <p:txBody>
          <a:bodyPr wrap="square">
            <a:spAutoFit/>
          </a:bodyPr>
          <a:lstStyle/>
          <a:p>
            <a:r>
              <a:rPr lang="en-US" sz="3200" dirty="0">
                <a:solidFill>
                  <a:schemeClr val="bg1"/>
                </a:solidFill>
                <a:latin typeface="Georgia" panose="02040502050405020303" pitchFamily="18" charset="0"/>
              </a:rPr>
              <a:t>What Happens If a Student is Sick?</a:t>
            </a: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914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3477875"/>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Faculty exposed to COVID as well as those who test positive and are asymptomatic may transition teaching to remote teaching while in quarantine. </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If you become too sick to work remotely. Faculty should contact the Department Chair and follow typical process for missed classes. Preparation is the key for these circumstances.</a:t>
            </a:r>
          </a:p>
          <a:p>
            <a:pPr marL="342900" indent="-342900">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If unable to teach, also contact Human Resources to discuss leave options.</a:t>
            </a:r>
          </a:p>
        </p:txBody>
      </p:sp>
      <p:sp>
        <p:nvSpPr>
          <p:cNvPr id="2" name="Rectangle 1"/>
          <p:cNvSpPr/>
          <p:nvPr/>
        </p:nvSpPr>
        <p:spPr>
          <a:xfrm>
            <a:off x="1969682" y="297882"/>
            <a:ext cx="7038247" cy="584775"/>
          </a:xfrm>
          <a:prstGeom prst="rect">
            <a:avLst/>
          </a:prstGeom>
        </p:spPr>
        <p:txBody>
          <a:bodyPr wrap="square">
            <a:spAutoFit/>
          </a:bodyPr>
          <a:lstStyle/>
          <a:p>
            <a:r>
              <a:rPr lang="en-US" sz="3200" dirty="0">
                <a:solidFill>
                  <a:schemeClr val="bg1"/>
                </a:solidFill>
                <a:latin typeface="Georgia" panose="02040502050405020303" pitchFamily="18" charset="0"/>
              </a:rPr>
              <a:t>What Happens If I am Sick?</a:t>
            </a: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6390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528</TotalTime>
  <Words>950</Words>
  <Application>Microsoft Office PowerPoint</Application>
  <PresentationFormat>On-screen Show (4:3)</PresentationFormat>
  <Paragraphs>174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Diana Corder</cp:lastModifiedBy>
  <cp:revision>39</cp:revision>
  <cp:lastPrinted>2013-08-23T22:03:43Z</cp:lastPrinted>
  <dcterms:created xsi:type="dcterms:W3CDTF">2013-08-23T15:55:02Z</dcterms:created>
  <dcterms:modified xsi:type="dcterms:W3CDTF">2020-08-17T21:24:20Z</dcterms:modified>
</cp:coreProperties>
</file>